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97" d="100"/>
          <a:sy n="97" d="100"/>
        </p:scale>
        <p:origin x="-384" y="-90"/>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f9c7f9913ca00f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f9c7f9913ca00f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4f9c7f9913ca00f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4f9c7f9913ca00f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4f9c7f9913ca00f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4f9c7f9913ca00f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4f9c7f9913ca00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4f9c7f9913ca00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4f9c7f9913ca00f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4f9c7f9913ca00f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4f9c7f9913ca00f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4f9c7f9913ca00f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f9c7f9913ca00f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4f9c7f9913ca00f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4f9c7f9913ca00f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4f9c7f9913ca00f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f9c7f9913ca00f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f9c7f9913ca00f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4f9c7f9913ca00f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4f9c7f9913ca00f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4f9c7f9913ca00f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4f9c7f9913ca00f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4f9c7f9913ca00f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4f9c7f9913ca00f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4f9c7f9913ca00f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4f9c7f9913ca00f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94775"/>
            <a:ext cx="8520600" cy="3216633"/>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3600" dirty="0"/>
              <a:t>Relationship between Centre and State</a:t>
            </a:r>
            <a:endParaRPr sz="3600"/>
          </a:p>
          <a:p>
            <a:pPr marL="0" lvl="0" indent="0" algn="ctr" rtl="0">
              <a:spcBef>
                <a:spcPts val="0"/>
              </a:spcBef>
              <a:spcAft>
                <a:spcPts val="0"/>
              </a:spcAft>
              <a:buNone/>
            </a:pPr>
            <a:r>
              <a:rPr lang="en" sz="3600" dirty="0"/>
              <a:t>ਕੇਂਦਰ ਅਤੇ ਰਾਜਾਂ ਵਿਚਕਾਰ ਸਬੰਧ</a:t>
            </a:r>
            <a:endParaRPr sz="3600"/>
          </a:p>
          <a:p>
            <a:pPr marL="0" lvl="0" indent="0" algn="ctr" rtl="0">
              <a:spcBef>
                <a:spcPts val="0"/>
              </a:spcBef>
              <a:spcAft>
                <a:spcPts val="0"/>
              </a:spcAft>
              <a:buNone/>
            </a:pPr>
            <a:r>
              <a:rPr lang="en" sz="3600" dirty="0"/>
              <a:t>Part - 2</a:t>
            </a:r>
            <a:endParaRPr sz="3600"/>
          </a:p>
          <a:p>
            <a:pPr marL="0" lvl="0" indent="0" algn="ctr" rtl="0">
              <a:spcBef>
                <a:spcPts val="0"/>
              </a:spcBef>
              <a:spcAft>
                <a:spcPts val="0"/>
              </a:spcAft>
              <a:buNone/>
            </a:pPr>
            <a:r>
              <a:rPr lang="en" sz="3600" dirty="0"/>
              <a:t>ਭਾਗ - 2</a:t>
            </a:r>
            <a:endParaRPr sz="3600"/>
          </a:p>
        </p:txBody>
      </p:sp>
      <p:sp>
        <p:nvSpPr>
          <p:cNvPr id="55" name="Google Shape;55;p13"/>
          <p:cNvSpPr txBox="1">
            <a:spLocks noGrp="1"/>
          </p:cNvSpPr>
          <p:nvPr>
            <p:ph type="subTitle" idx="1"/>
          </p:nvPr>
        </p:nvSpPr>
        <p:spPr>
          <a:xfrm>
            <a:off x="311700" y="2871019"/>
            <a:ext cx="8520600" cy="2272506"/>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None/>
            </a:pPr>
            <a:r>
              <a:rPr lang="en" dirty="0"/>
              <a:t>Dr. Baljit Kaur</a:t>
            </a:r>
            <a:endParaRPr/>
          </a:p>
          <a:p>
            <a:pPr marL="0" lvl="0" indent="0" algn="r" rtl="0">
              <a:spcBef>
                <a:spcPts val="0"/>
              </a:spcBef>
              <a:spcAft>
                <a:spcPts val="0"/>
              </a:spcAft>
              <a:buNone/>
            </a:pPr>
            <a:r>
              <a:rPr lang="en" dirty="0"/>
              <a:t>Assistant Professor</a:t>
            </a:r>
            <a:endParaRPr/>
          </a:p>
          <a:p>
            <a:pPr marL="0" lvl="0" indent="0" algn="r" rtl="0">
              <a:spcBef>
                <a:spcPts val="0"/>
              </a:spcBef>
              <a:spcAft>
                <a:spcPts val="0"/>
              </a:spcAft>
              <a:buNone/>
            </a:pPr>
            <a:r>
              <a:rPr lang="en" dirty="0"/>
              <a:t>Department of Public Administration</a:t>
            </a:r>
            <a:endParaRPr/>
          </a:p>
          <a:p>
            <a:pPr marL="0" lvl="0" indent="0" algn="r" rtl="0">
              <a:spcBef>
                <a:spcPts val="0"/>
              </a:spcBef>
              <a:spcAft>
                <a:spcPts val="0"/>
              </a:spcAft>
              <a:buNone/>
            </a:pPr>
            <a:r>
              <a:rPr lang="en" dirty="0"/>
              <a:t>SDS Government College, Jadla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696" y="288953"/>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Administrative Relations</a:t>
            </a:r>
            <a:endParaRPr b="1"/>
          </a:p>
        </p:txBody>
      </p:sp>
      <p:sp>
        <p:nvSpPr>
          <p:cNvPr id="61" name="Google Shape;61;p14"/>
          <p:cNvSpPr txBox="1">
            <a:spLocks noGrp="1"/>
          </p:cNvSpPr>
          <p:nvPr>
            <p:ph type="body" idx="1"/>
          </p:nvPr>
        </p:nvSpPr>
        <p:spPr>
          <a:xfrm>
            <a:off x="311700" y="1061450"/>
            <a:ext cx="8520600" cy="57414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a:t>In the sphere of administrative relations also, the constitution shows a distinct leaning in favour of the union. Our Constitution provides for a dual polity. Each state has its own government and administration which exercise administrative powers in respect to the subjects enumerated in the State list. </a:t>
            </a:r>
            <a:endParaRPr/>
          </a:p>
          <a:p>
            <a:pPr marL="457200" lvl="0" indent="-342900" algn="just" rtl="0">
              <a:spcBef>
                <a:spcPts val="0"/>
              </a:spcBef>
              <a:spcAft>
                <a:spcPts val="0"/>
              </a:spcAft>
              <a:buSzPts val="1800"/>
              <a:buChar char="●"/>
            </a:pPr>
            <a:r>
              <a:rPr lang="en"/>
              <a:t>Part XI Chapter II of the Constitution from Articles 256 to 263, lays down the administrative relations between the Union and the States. </a:t>
            </a:r>
            <a:endParaRPr/>
          </a:p>
          <a:p>
            <a:pPr marL="457200" lvl="0" indent="-342900" algn="just" rtl="0">
              <a:spcBef>
                <a:spcPts val="0"/>
              </a:spcBef>
              <a:spcAft>
                <a:spcPts val="0"/>
              </a:spcAft>
              <a:buSzPts val="1800"/>
              <a:buChar char="●"/>
            </a:pPr>
            <a:r>
              <a:rPr lang="en"/>
              <a:t>On analysing these provisions, we see that in the sphere of administrative relations also, the union enjoys a superior position in relation to the states. </a:t>
            </a:r>
            <a:endParaRPr/>
          </a:p>
          <a:p>
            <a:pPr marL="457200" lvl="0" indent="-342900" algn="just" rtl="0">
              <a:spcBef>
                <a:spcPts val="0"/>
              </a:spcBef>
              <a:spcAft>
                <a:spcPts val="0"/>
              </a:spcAft>
              <a:buSzPts val="1800"/>
              <a:buChar char="●"/>
            </a:pPr>
            <a:r>
              <a:rPr lang="en"/>
              <a:t>The following points illustrate this observation:-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ਪ੍ਸ਼ਾਸਕੀ ਸਬੰਧ</a:t>
            </a:r>
            <a:endParaRPr b="1"/>
          </a:p>
        </p:txBody>
      </p:sp>
      <p:sp>
        <p:nvSpPr>
          <p:cNvPr id="67" name="Google Shape;67;p15"/>
          <p:cNvSpPr txBox="1">
            <a:spLocks noGrp="1"/>
          </p:cNvSpPr>
          <p:nvPr>
            <p:ph type="body" idx="1"/>
          </p:nvPr>
        </p:nvSpPr>
        <p:spPr>
          <a:xfrm>
            <a:off x="311700" y="1248575"/>
            <a:ext cx="8520600" cy="3894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a:t>ਪ੍ਰਸ਼ਾਸਨਿਕ ਸਬੰਧਾਂ ਦੇ ਖੇਤਰ ਵਿੱਚ ਵੀ, ਸੰਵਿਧਾਨ ਕੇਂਦਰ ਦੇ ਪੱਖ ਵਿੱਚ ਇੱਕ ਵੱਖਰਾ ਝੁਕਾਅ ਦਿਖਾਉਂਦਾ ਹੈ।  ਸਾਡਾ ਸੰਵਿਧਾਨ ਦੋਹਰੀ ਰਾਜਨੀਤੀ ਦੀ ਵਿਵਸਥਾ ਕਰਦਾ ਹੈ।  ਹਰੇਕ ਰਾਜ ਦੀ ਆਪਣੀ ਸਰਕਾਰ ਅਤੇ ਪ੍ਰਸ਼ਾਸਨ ਹੈ ਜੋ ਰਾਜ ਸੂਚੀ ਵਿੱਚ ਦਰਜ ਵਿਸ਼ਿਆਂ ਦੇ ਸਬੰਧ ਵਿੱਚ ਪ੍ਰਬੰਧਕੀ ਸ਼ਕਤੀਆਂ ਦੀ ਵਰਤੋਂ ਕਰਦੇ ਹਨ।</a:t>
            </a:r>
            <a:endParaRPr/>
          </a:p>
          <a:p>
            <a:pPr marL="457200" lvl="0" indent="-342900" algn="just" rtl="0">
              <a:spcBef>
                <a:spcPts val="0"/>
              </a:spcBef>
              <a:spcAft>
                <a:spcPts val="0"/>
              </a:spcAft>
              <a:buSzPts val="1800"/>
              <a:buChar char="●"/>
            </a:pPr>
            <a:r>
              <a:rPr lang="en"/>
              <a:t>ਧਾਰਾ 256 ਤੋਂ 263 ਤੱਕ ਸੰਵਿਧਾਨ ਦਾ ਭਾਗ XI ਅਧਿਆਇ II, ਕੇਂਦਰ ਅਤੇ ਰਾਜਾਂ ਵਿਚਕਾਰ ਪ੍ਰਸ਼ਾਸਨਿਕ ਸਬੰਧਾਂ ਨੂੰ ਦਰਸਾਉਂਦਾ ਹੈ।</a:t>
            </a:r>
            <a:endParaRPr/>
          </a:p>
          <a:p>
            <a:pPr marL="457200" lvl="0" indent="-342900" algn="just" rtl="0">
              <a:spcBef>
                <a:spcPts val="0"/>
              </a:spcBef>
              <a:spcAft>
                <a:spcPts val="0"/>
              </a:spcAft>
              <a:buSzPts val="1800"/>
              <a:buChar char="●"/>
            </a:pPr>
            <a:r>
              <a:rPr lang="en"/>
              <a:t>ਇਹਨਾਂ ਵਿਵਸਥਾਵਾਂ ਦਾ ਵਿਸ਼ਲੇਸ਼ਣ ਕਰਨ 'ਤੇ, ਅਸੀਂ ਦੇਖਦੇ ਹਾਂ ਕਿ ਪ੍ਰਸ਼ਾਸਕੀ ਸਬੰਧਾਂ ਦੇ ਖੇਤਰ ਵਿੱਚ ਵੀ, ਕੇਂਦਰ ਨੂੰ ਰਾਜਾਂ ਦੇ ਮੁਕਾਬਲੇ ਇੱਕ ਉੱਤਮ ਸਥਾਨ ਪ੍ਰਾਪਤ ਹੈ।</a:t>
            </a:r>
            <a:endParaRPr/>
          </a:p>
          <a:p>
            <a:pPr marL="457200" lvl="0" indent="-342900" algn="just" rtl="0">
              <a:spcBef>
                <a:spcPts val="0"/>
              </a:spcBef>
              <a:spcAft>
                <a:spcPts val="0"/>
              </a:spcAft>
              <a:buSzPts val="1800"/>
              <a:buChar char="●"/>
            </a:pPr>
            <a:r>
              <a:rPr lang="en"/>
              <a:t>ਹੇਠਾਂ ਦਿੱਤੇ ਪੁਆਇੰਟਸ ਇਸ ਨਿਰੀਖਣ ਨੂੰ ਦਰਸਾਉਂਦੇ ਹਨ: -</a:t>
            </a:r>
            <a:endParaRPr/>
          </a:p>
          <a:p>
            <a:pPr marL="228600" lvl="0" indent="0" algn="just"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3" name="Google Shape;73;p16"/>
          <p:cNvSpPr txBox="1">
            <a:spLocks noGrp="1"/>
          </p:cNvSpPr>
          <p:nvPr>
            <p:ph type="body" idx="1"/>
          </p:nvPr>
        </p:nvSpPr>
        <p:spPr>
          <a:xfrm>
            <a:off x="311700" y="835743"/>
            <a:ext cx="8520600" cy="4188542"/>
          </a:xfrm>
          <a:prstGeom prst="rect">
            <a:avLst/>
          </a:prstGeom>
        </p:spPr>
        <p:txBody>
          <a:bodyPr spcFirstLastPara="1" wrap="square" lIns="91425" tIns="91425" rIns="91425" bIns="91425" anchor="t" anchorCtr="0">
            <a:normAutofit fontScale="92500" lnSpcReduction="10000"/>
          </a:bodyPr>
          <a:lstStyle/>
          <a:p>
            <a:pPr marL="457200" lvl="0" indent="-342900" algn="just" rtl="0">
              <a:spcBef>
                <a:spcPts val="0"/>
              </a:spcBef>
              <a:spcAft>
                <a:spcPts val="0"/>
              </a:spcAft>
              <a:buSzPts val="1800"/>
              <a:buAutoNum type="arabicPeriod"/>
            </a:pPr>
            <a:r>
              <a:rPr lang="en" b="1" dirty="0"/>
              <a:t>Appointment of Governors by the Centre:- </a:t>
            </a:r>
            <a:r>
              <a:rPr lang="en" dirty="0"/>
              <a:t>Each State has a Governor who acts as the head of the State. The President has the power to appoint, transfer or remove the Governor of State. While appointing the Governor, he can consult the State ministry, but the advice is not binding upon him. The Governor acts more as an agent of the Centre and less as the head of the State administration. He sends his report to the union government about the administration of the state and thus strengthens the control of the union government. </a:t>
            </a:r>
            <a:endParaRPr/>
          </a:p>
          <a:p>
            <a:pPr marL="457200" lvl="0" indent="0" algn="just" rtl="0">
              <a:spcBef>
                <a:spcPts val="1200"/>
              </a:spcBef>
              <a:spcAft>
                <a:spcPts val="0"/>
              </a:spcAft>
              <a:buNone/>
            </a:pPr>
            <a:r>
              <a:rPr lang="en" b="1" dirty="0"/>
              <a:t>ਕੇਂਦਰ ਦੁਆਰਾ ਰਾਜਪਾਲਾਂ ਦੀ ਨਿਯੁਕਤੀ</a:t>
            </a:r>
            <a:r>
              <a:rPr lang="en" dirty="0"/>
              <a:t>: - ਹਰੇਕ ਰਾਜ ਦਾ ਇੱਕ ਰਾਜਪਾਲ ਹੁੰਦਾ ਹੈ ਜੋ ਰਾਜ ਦੇ ਮੁਖੀ ਵਜੋਂ ਕੰਮ ਕਰਦਾ ਹੈ।  ਰਾਸ਼ਟਰਪਤੀ ਕੋਲ ਰਾਜ ਦੇ ਰਾਜਪਾਲ ਦੀ ਨਿਯੁਕਤੀ, ਤਬਾਦਲਾ ਜਾਂ ਹਟਾਉਣ ਦੀ ਸ਼ਕਤੀ ਹੈ।  ਰਾਜਪਾਲ ਦੀ ਨਿਯੁਕਤੀ ਕਰਦੇ ਸਮੇਂ, ਉਹ ਰਾਜ ਦੇ ਮੰਤਰਾਲੇ ਨਾਲ ਸਲਾਹ-ਮਸ਼ਵਰਾ ਕਰ ਸਕਦਾ ਹੈ, ਪਰ ਇਹ ਸਲਾਹ ਮੰਨਣ ਲਈ ਉਹ ਪਾਬੰਦ ਨਹੀਂ ਹੈ।  ਰਾਜਪਾਲ ਕੇਂਦਰ ਦੇ ਏਜੰਟ ਵਜੋਂ ਜ਼ਿਆਦਾ ਕੰਮ ਕਰਦਾ ਹੈ ਅਤੇ ਰਾਜ ਪ੍ਰਸ਼ਾਸਨ ਦੇ ਮੁਖੀ ਵਜੋਂ ਘੱਟ।  ਉਹ ਰਾਜ ਦੇ ਪ੍ਰਸ਼ਾਸਨ ਬਾਰੇ ਆਪਣੀ ਰਿਪੋਰਟ ਕੇਂਦਰ ਸਰਕਾਰ ਨੂੰ ਭੇਜਦਾ ਹੈ ਅਤੇ ਇਸ ਤਰ੍ਹਾਂ ਕੇਂਦਰ ਸਰਕਾਰ ਦਾ ਕੰਟਰੋਲ ਮਜ਼ਬੂਤ ​​ਕਰਦਾ ਹੈ।</a:t>
            </a:r>
            <a:endParaRPr/>
          </a:p>
          <a:p>
            <a:pPr marL="457200" lvl="0" indent="0" algn="just" rtl="0">
              <a:spcBef>
                <a:spcPts val="120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9" name="Google Shape;79;p17"/>
          <p:cNvSpPr txBox="1">
            <a:spLocks noGrp="1"/>
          </p:cNvSpPr>
          <p:nvPr>
            <p:ph type="body" idx="1"/>
          </p:nvPr>
        </p:nvSpPr>
        <p:spPr>
          <a:xfrm>
            <a:off x="0" y="1017725"/>
            <a:ext cx="8520600" cy="4125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2. State’s responsibility about the use of their executive powers:- </a:t>
            </a:r>
            <a:r>
              <a:rPr lang="en"/>
              <a:t>Under Article 257, it has been laid down that the executive power of every state shall be exercised in such a manner that it may not cause any type of obstacle in the way of the use of executive powers by the Union government. The Union can give such directions to a state as are deemed essential by the Government of India for this purpose. </a:t>
            </a:r>
            <a:endParaRPr/>
          </a:p>
          <a:p>
            <a:pPr marL="0" lvl="0" indent="0" algn="just" rtl="0">
              <a:spcBef>
                <a:spcPts val="1200"/>
              </a:spcBef>
              <a:spcAft>
                <a:spcPts val="1200"/>
              </a:spcAft>
              <a:buNone/>
            </a:pPr>
            <a:r>
              <a:rPr lang="en" b="1"/>
              <a:t>ਆਪਣੀਆਂ ਕਾਰਜਕਾਰੀ ਸ਼ਕਤੀਆਂ ਦੀ ਵਰਤੋਂ ਬਾਰੇ ਰਾਜ ਦੀ ਜ਼ਿੰਮੇਵਾਰੀ: -</a:t>
            </a:r>
            <a:r>
              <a:rPr lang="en"/>
              <a:t> ਧਾਰਾ 257 ਦੇ ਤਹਿਤ, ਇਹ ਨਿਰਧਾਰਤ ਕੀਤਾ ਗਿਆ ਹੈ ਕਿ ਹਰੇਕ ਰਾਜ ਦੀ ਕਾਰਜਕਾਰੀ ਸ਼ਕਤੀ ਦੀ ਵਰਤੋਂ ਇਸ ਤਰੀਕੇ ਨਾਲ ਕੀਤੀ ਜਾਵੇਗੀ ਕਿ ਇਹ ਕੇਂਦਰ ਸਰਕਾਰ ਦੁਆਰਾ ਕਾਰਜਕਾਰੀ ਸ਼ਕਤੀਆਂ ਦੀ ਵਰਤੋਂ ਵਿੱਚ ਕਿਸੇ ਵੀ ਕਿਸਮ ਦੀ ਰੁਕਾਵਟ ਦਾ ਕਾਰਨ ਨਾ ਬਣੇ। ਸੰਘ ਕਿਸੇ ਰਾਜ ਨੂੰ ਅਜਿਹੇ ਨਿਰਦੇਸ਼ ਦੇ ਸਕਦਾ ਹੈ ਜੋ ਇਸ ਉਦੇਸ਼ ਲਈ ਭਾਰਤ ਸਰਕਾਰ ਦੁਆਰਾ ਜ਼ਰੂਰੀ ਸਮਝਿਆ ਜਾਂਦਾ ਹੈ।</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5" name="Google Shape;85;p18"/>
          <p:cNvSpPr txBox="1">
            <a:spLocks noGrp="1"/>
          </p:cNvSpPr>
          <p:nvPr>
            <p:ph type="body" idx="1"/>
          </p:nvPr>
        </p:nvSpPr>
        <p:spPr>
          <a:xfrm>
            <a:off x="311700" y="1152475"/>
            <a:ext cx="8520600" cy="48957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3.  </a:t>
            </a:r>
            <a:r>
              <a:rPr lang="en" b="1">
                <a:solidFill>
                  <a:schemeClr val="dk1"/>
                </a:solidFill>
              </a:rPr>
              <a:t>Union's Power to give directions for the construction and maintenance of means of communication-</a:t>
            </a:r>
            <a:r>
              <a:rPr lang="en">
                <a:solidFill>
                  <a:schemeClr val="dk1"/>
                </a:solidFill>
              </a:rPr>
              <a:t> The executive power of the Union includes the power to give directions to the state governments for the construction and maintenance of means of communication which are declared to be of national, military and strategic importance.</a:t>
            </a:r>
            <a:endParaRPr b="1">
              <a:solidFill>
                <a:schemeClr val="dk1"/>
              </a:solidFill>
            </a:endParaRPr>
          </a:p>
          <a:p>
            <a:pPr marL="0" lvl="0" indent="0" algn="just" rtl="0">
              <a:spcBef>
                <a:spcPts val="1200"/>
              </a:spcBef>
              <a:spcAft>
                <a:spcPts val="1200"/>
              </a:spcAft>
              <a:buNone/>
            </a:pPr>
            <a:r>
              <a:rPr lang="en" b="1">
                <a:solidFill>
                  <a:schemeClr val="dk1"/>
                </a:solidFill>
              </a:rPr>
              <a:t>ਸੰਚਾਰ ਦੇ ਸਾਧਨਾਂ ਦੇ ਨਿਰਮਾਣ ਅਤੇ ਰੱਖ-ਰਖਾਅ ਲਈ ਨਿਰਦੇਸ਼ ਦੇਣ ਦੀ ਯੂਨੀਅਨ ਦੀ ਸ਼ਕਤੀ-</a:t>
            </a:r>
            <a:r>
              <a:rPr lang="en">
                <a:solidFill>
                  <a:schemeClr val="dk1"/>
                </a:solidFill>
              </a:rPr>
              <a:t> ਸੰਘ ਦੀ ਕਾਰਜਕਾਰੀ ਸ਼ਕਤੀ ਵਿੱਚ ਰਾਜ ਸਰਕਾਰਾਂ ਨੂੰ ਸੰਚਾਰ ਦੇ ਸਾਧਨਾਂ ਦੇ ਨਿਰਮਾਣ ਅਤੇ ਰੱਖ-ਰਖਾਅ ਲਈ ਨਿਰਦੇਸ਼ ਦੇਣ ਦੀ ਸ਼ਕਤੀ ਸ਼ਾਮਲ ਹੈ ਜਿਨ੍ਹਾਂ ਨੂੰ ਰਾਸ਼ਟਰੀ, ਫੌਜੀ ਅਤੇ ਰਣਨੀਤਕ ਮਹੱਤਤਾ ਵਾਲਾ ਘੋਸ਼ਿਤ ਕੀਤਾ ਗਿਆ ਹੋਵੇ।</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1" name="Google Shape;91;p19"/>
          <p:cNvSpPr txBox="1">
            <a:spLocks noGrp="1"/>
          </p:cNvSpPr>
          <p:nvPr>
            <p:ph type="body" idx="1"/>
          </p:nvPr>
        </p:nvSpPr>
        <p:spPr>
          <a:xfrm>
            <a:off x="311700" y="1017725"/>
            <a:ext cx="8520600" cy="76305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4. </a:t>
            </a:r>
            <a:r>
              <a:rPr lang="en" sz="1700" b="1">
                <a:solidFill>
                  <a:schemeClr val="dk1"/>
                </a:solidFill>
              </a:rPr>
              <a:t>Directions for the protection of railways-  </a:t>
            </a:r>
            <a:r>
              <a:rPr lang="en" sz="1700">
                <a:solidFill>
                  <a:schemeClr val="dk1"/>
                </a:solidFill>
              </a:rPr>
              <a:t>Article 257 (3) holds, "The executive power of the Union shall also extend to the giving of directions to a state as to the measures to be taken for the protection of the railways within the state." The expenditure in this regard will be borne by the Union government.</a:t>
            </a:r>
            <a:endParaRPr b="1"/>
          </a:p>
          <a:p>
            <a:pPr marL="0" lvl="0" indent="0" algn="just" rtl="0">
              <a:spcBef>
                <a:spcPts val="1200"/>
              </a:spcBef>
              <a:spcAft>
                <a:spcPts val="1200"/>
              </a:spcAft>
              <a:buNone/>
            </a:pPr>
            <a:r>
              <a:rPr lang="en" b="1"/>
              <a:t>ਰੇਲਵੇ ਦੀ ਸੁਰੱਖਿਆ ਲਈ ਦਿਸ਼ਾ-ਨਿਰਦੇਸ਼ - </a:t>
            </a:r>
            <a:r>
              <a:rPr lang="en"/>
              <a:t>ਆਰਟੀਕਲ 257 (3) ਵਿੱਚ ਕਿਹਾ ਗਿਆ ਹੈ, "ਯੂਨੀਅਨ ਦੀ ਕਾਰਜਕਾਰੀ ਸ਼ਕਤੀ ਰਾਜ ਦੇ ਅੰਦਰ ਰੇਲਵੇ ਦੀ ਸੁਰੱਖਿਆ ਲਈ ਚੁੱਕੇ ਜਾਣ ਵਾਲੇ ਉਪਾਵਾਂ ਦੇ ਰੂਪ ਵਿੱਚ ਰਾਜ ਨੂੰ ਨਿਰਦੇਸ਼ ਦੇਣ ਤੱਕ ਵੀ ਵਧੇਗੀ।"  ਇਸ ਸਬੰਧੀ ਖਰਚਾ ਕੇਂਦਰ ਸਰਕਾਰ ਵੱਲੋਂ ਕੀਤਾ ਜਾਵੇਗਾ।</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7" name="Google Shape;97;p20"/>
          <p:cNvSpPr txBox="1">
            <a:spLocks noGrp="1"/>
          </p:cNvSpPr>
          <p:nvPr>
            <p:ph type="body" idx="1"/>
          </p:nvPr>
        </p:nvSpPr>
        <p:spPr>
          <a:xfrm>
            <a:off x="311700" y="1152475"/>
            <a:ext cx="8520600" cy="45030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5. </a:t>
            </a:r>
            <a:r>
              <a:rPr lang="en" sz="1700" b="1">
                <a:solidFill>
                  <a:schemeClr val="dk1"/>
                </a:solidFill>
                <a:latin typeface="Times New Roman"/>
                <a:ea typeface="Times New Roman"/>
                <a:cs typeface="Times New Roman"/>
                <a:sym typeface="Times New Roman"/>
              </a:rPr>
              <a:t>Delegation of Union functions-</a:t>
            </a:r>
            <a:r>
              <a:rPr lang="en" sz="1700">
                <a:solidFill>
                  <a:schemeClr val="dk1"/>
                </a:solidFill>
                <a:latin typeface="Times New Roman"/>
                <a:ea typeface="Times New Roman"/>
                <a:cs typeface="Times New Roman"/>
                <a:sym typeface="Times New Roman"/>
              </a:rPr>
              <a:t> The President can, with the consent of the Government of a state, entrust conditionally or unconditionally to that government or to its officers the functions required for the exercise of the executive powers of the union. In this sense, the states may be converted into agents of the Union Government. These provisions empowered the Centre to make use of the state administrative machinery for the purpose of enforcing the laws of Parliament</a:t>
            </a:r>
            <a:endParaRPr sz="1700" b="1">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n" sz="1700" b="1">
                <a:solidFill>
                  <a:schemeClr val="dk1"/>
                </a:solidFill>
              </a:rPr>
              <a:t>ਸੰਘ ਦੇ ਕਾਰਜਾਂ ਦਾ ਸੌਂਪਣਾ-</a:t>
            </a:r>
            <a:r>
              <a:rPr lang="en" sz="1700">
                <a:solidFill>
                  <a:schemeClr val="dk1"/>
                </a:solidFill>
              </a:rPr>
              <a:t> ਰਾਸ਼ਟਰਪਤੀ, ਕਿਸੇ ਰਾਜ ਦੀ ਸਰਕਾਰ ਦੀ ਸਹਿਮਤੀ ਨਾਲ, ਉਸ ਸਰਕਾਰ ਜਾਂ ਉਸਦੇ ਅਧਿਕਾਰੀਆਂ ਨੂੰ ਯੂਨੀਅਨ ਦੀਆਂ ਕਾਰਜਕਾਰੀ ਸ਼ਕਤੀਆਂ ਦੀ ਵਰਤੋਂ ਲਈ ਲੋੜੀਂਦੇ ਕਾਰਜਾਂ ਨੂੰ ਸ਼ਰਤ ਜਾਂ ਬਿਨਾਂ ਸ਼ਰਤ ਸੌਂਪ ਸਕਦਾ ਹੈ।  ਭਾਵ, ਰਾਜ ਕੇਂਦਰ ਸਰਕਾਰ ਦੇ ਏਜੰਟਾਂ ਵਿੱਚ ਤਬਦੀਲ ਹੋ ਸਕਦੇ ਹਨ।  ਇਨ੍ਹਾਂ ਵਿਵਸਥਾਵਾਂ ਨੇ ਕੇਂਦਰ ਨੂੰ ਸੰਸਦ ਦੇ ਕਾਨੂੰਨਾਂ ਨੂੰ ਲਾਗੂ ਕਰਨ ਦੇ ਉਦੇਸ਼ ਲਈ ਰਾਜ ਦੀ ਪ੍ਰਸ਼ਾਸਨਿਕ ਮਸ਼ੀਨਰੀ ਦੀ ਵਰਤੋਂ ਕਰਨ ਦਾ ਅਧਿਕਾਰ ਦਿੱਤਾ ਹੈ।</a:t>
            </a:r>
            <a:endParaRPr sz="1700">
              <a:solidFill>
                <a:schemeClr val="dk1"/>
              </a:solidFill>
            </a:endParaRPr>
          </a:p>
          <a:p>
            <a:pPr marL="0" lvl="0" indent="0" algn="l" rtl="0">
              <a:spcBef>
                <a:spcPts val="1200"/>
              </a:spcBef>
              <a:spcAft>
                <a:spcPts val="1200"/>
              </a:spcAft>
              <a:buNone/>
            </a:pPr>
            <a:endParaRPr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3" name="Google Shape;103;p21"/>
          <p:cNvSpPr txBox="1">
            <a:spLocks noGrp="1"/>
          </p:cNvSpPr>
          <p:nvPr>
            <p:ph type="body" idx="1"/>
          </p:nvPr>
        </p:nvSpPr>
        <p:spPr>
          <a:xfrm>
            <a:off x="311700" y="757084"/>
            <a:ext cx="8520600" cy="4798191"/>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dirty="0"/>
              <a:t>6.</a:t>
            </a:r>
            <a:r>
              <a:rPr lang="en" sz="1700" b="1" dirty="0"/>
              <a:t> </a:t>
            </a:r>
            <a:r>
              <a:rPr lang="en" sz="1700" b="1" dirty="0">
                <a:solidFill>
                  <a:schemeClr val="dk1"/>
                </a:solidFill>
              </a:rPr>
              <a:t>All India Services</a:t>
            </a:r>
            <a:r>
              <a:rPr lang="en" sz="1700" dirty="0">
                <a:solidFill>
                  <a:schemeClr val="dk1"/>
                </a:solidFill>
              </a:rPr>
              <a:t>- The officers of the Indian Administrative Services and Indian Police Services are recruited by the UPSC but assigned to the States. They hold key administrative posts in the state administration. Their conduct is ultimately controlled by the Union Home Ministry, hence it becomes easy for the Centre to keep an eye on different aspects of state administration. The Parliament may also create a new All India Services, if the Rajya Sabha passes a resolution by a 2/3rd majonty of its members present and ministry, voting.</a:t>
            </a:r>
            <a:endParaRPr sz="1700">
              <a:solidFill>
                <a:schemeClr val="dk1"/>
              </a:solidFill>
            </a:endParaRPr>
          </a:p>
          <a:p>
            <a:pPr marL="0" lvl="0" indent="0" algn="just" rtl="0">
              <a:spcBef>
                <a:spcPts val="1200"/>
              </a:spcBef>
              <a:spcAft>
                <a:spcPts val="0"/>
              </a:spcAft>
              <a:buNone/>
            </a:pPr>
            <a:r>
              <a:rPr lang="en" sz="1700" b="1" dirty="0">
                <a:solidFill>
                  <a:schemeClr val="dk1"/>
                </a:solidFill>
              </a:rPr>
              <a:t>ਆਲ ਇੰਡੀਆ ਸਰਵਿਸਿਜ਼- </a:t>
            </a:r>
            <a:r>
              <a:rPr lang="en" sz="1700" dirty="0">
                <a:solidFill>
                  <a:schemeClr val="dk1"/>
                </a:solidFill>
              </a:rPr>
              <a:t>ਭਾਰਤੀ ਪ੍ਰਸ਼ਾਸਨਿਕ ਸੇਵਾਵਾਂ ਅਤੇ ਭਾਰਤੀ ਪੁਲਿਸ ਸੇਵਾਵਾਂ ਦੇ ਅਧਿਕਾਰੀ UPSC ਦੁਆਰਾ ਭਰਤੀ ਕੀਤੇ ਜਾਂਦੇ ਹਨ ਪਰ ਰਾਜਾਂ ਨੂੰ ਸੌਂਪੇ ਜਾਂਦੇ ਹਨ।  ਉਹ ਰਾਜ ਪ੍ਰਸ਼ਾਸਨ ਵਿੱਚ ਮੁੱਖ ਪ੍ਰਬੰਧਕੀ ਅਹੁਦੇ ਸੰਭਾਲਦੇ ਹਨ।  ਉਨ੍ਹਾਂ ਦੇ ਆਚਰਣ ਨੂੰ ਅੰਤ ਵਿੱਚ ਕੇਂਦਰੀ ਗ੍ਰਹਿ ਮੰਤਰਾਲੇ ਦੁਆਰਾ ਨਿਯੰਤਰਿਤ ਕੀਤਾ ਜਾਂਦਾ ਹੈ, ਇਸ ਲਈ ਕੇਂਦਰ ਲਈ ਰਾਜ ਪ੍ਰਸ਼ਾਸਨ ਦੇ ਵੱਖ-ਵੱਖ ਪਹਿਲੂਆਂ 'ਤੇ ਨਜ਼ਰ ਰੱਖਣਾ ਆਸਾਨ ਹੋ ਜਾਂਦਾ ਹੈ। ਜੇਕਰ ਰਾਜ ਸਭਾ ਆਪਣੇ ਮੌਜੂਦ ਮੈਂਬਰਾਂ ਅਤੇ ਮੰਤਰਾਲੇ ਦੇ 2/3 ਬਹੁਮਤ ਦੁਆਰਾ, ਵੋਟਿੰਗ ਦੁਆਰਾ ਮਤਾ ਪਾਸ ਕਰ ਦਿੰਦੀ ਹੈ ‍ਤਾਂ ਸੰਸਦ ਇੱਕ ਨਵੀਂ ਆਲ ਇੰਡੀਆ ਸਰਵਿਸਿਜ਼ ਵੀ ਬਣਾ ਸਕਦੀ ਹੈ।</a:t>
            </a:r>
            <a:endParaRPr sz="1700">
              <a:solidFill>
                <a:schemeClr val="dk1"/>
              </a:solidFill>
            </a:endParaRPr>
          </a:p>
          <a:p>
            <a:pPr marL="0" lvl="0" indent="0" algn="just" rtl="0">
              <a:spcBef>
                <a:spcPts val="1200"/>
              </a:spcBef>
              <a:spcAft>
                <a:spcPts val="1200"/>
              </a:spcAft>
              <a:buNone/>
            </a:pPr>
            <a:endParaRP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9" name="Google Shape;109;p22"/>
          <p:cNvSpPr txBox="1">
            <a:spLocks noGrp="1"/>
          </p:cNvSpPr>
          <p:nvPr>
            <p:ph type="body" idx="1"/>
          </p:nvPr>
        </p:nvSpPr>
        <p:spPr>
          <a:xfrm>
            <a:off x="311700" y="1152475"/>
            <a:ext cx="8520600" cy="37869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en" b="1"/>
              <a:t>7. </a:t>
            </a:r>
            <a:r>
              <a:rPr lang="en" sz="1700" b="1">
                <a:solidFill>
                  <a:schemeClr val="dk1"/>
                </a:solidFill>
              </a:rPr>
              <a:t>Union Power to adjudicate over disputes relating to inter/state rivers or river Valleys</a:t>
            </a:r>
            <a:r>
              <a:rPr lang="en" sz="1700">
                <a:solidFill>
                  <a:schemeClr val="dk1"/>
                </a:solidFill>
              </a:rPr>
              <a:t>-Under Article 262, the Parliament can by law provide for the adjudication of any dispute over the use, distribution or control of the waters of any inter-state river or river valley. The union parliament settles the disputes regarding the distribution of water between two or more than two states by making a law and the state governments are bound to obey this law. The Parliament has the power to appoint an Inter-State River Commission to adjudicate the disputes relating to the distribution of river water between the states.</a:t>
            </a:r>
            <a:endParaRPr b="1"/>
          </a:p>
          <a:p>
            <a:pPr marL="0" lvl="0" indent="0" algn="just" rtl="0">
              <a:spcBef>
                <a:spcPts val="1200"/>
              </a:spcBef>
              <a:spcAft>
                <a:spcPts val="1200"/>
              </a:spcAft>
              <a:buNone/>
            </a:pPr>
            <a:r>
              <a:rPr lang="en" b="1"/>
              <a:t>ਅੰਤਰ-ਰਾਜੀ ਦਰਿਆਵਾਂ ਜਾਂ ਨਦੀਆਂ ਦੀਆਂ ਘਾਟੀਆਂ ਨਾਲ ਸਬੰਧਤ ਵਿਵਾਦਾਂ 'ਤੇ ਫੈਸਲਾ ਕਰਨ ਦੀ ਕੇਂਦਰੀ ਸ਼ਕਤੀ - </a:t>
            </a:r>
            <a:r>
              <a:rPr lang="en"/>
              <a:t>ਧਾਰਾ 262 ਦੇ ਤਹਿਤ, ਕਿਸੇ ਅੰਤਰ-ਰਾਜੀ ਨਦੀ ਜਾਂ ਦਰਿਆ ਦੇ ਪਾਣੀ ਦੀ ਵਰਤੋਂ, ਵੰਡ ਜਾਂ ਨਿਯੰਤਰਣ ਨੂੰ ਲੈ ਕੇ ਕਿਸੇ ਵਿਵਾਦ ਦੇ ਫੈਸਲੇ ਲਈ ਸਾਰੀ ਸ਼ਕਤੀ ਕੇਂਦਰ ਕੋਲ ਹੈ। ਦੋ ਜਾਂ ਦੋ ਤੋਂ ਵੱਧ ਰਾਜਾਂ ਦਰਮਿਆਨ ਪਾਣੀ ਦੀ ਵੰਡ ਸਬੰਧੀ ਵਿਵਾਦਾਂ ਦਾ ਨਿਪਟਾਰਾ ਕੇਂਦਰੀ ਸੰਸਦ ਇੱਕ ਕਾਨੂੰਨ ਬਣਾ ਕੇ ਕਰਦੀ ਹੈ ਅਤੇ ਰਾਜ ਸਰਕਾਰਾਂ ਇਸ ਕਾਨੂੰਨ ਨੂੰ ਮੰਨਣ ਲਈ ਪਾਬੰਦ ਹਨ।  ਰਾਜਾਂ ਦਰਮਿਆਨ ਦਰਿਆਈ ਪਾਣੀ ਦੀ ਵੰਡ ਨਾਲ ਸਬੰਧਤ ਵਿਵਾਦਾਂ ਦਾ ਨਿਪਟਾਰਾ ਕਰਨ ਲਈ ਸੰਸਦ ਨੂੰ ਅੰਤਰ-ਰਾਜੀ ਨਦੀ ਕਮਿਸ਼ਨ ਨਿਯੁਕਤ ਕਰਨ ਦਾ ਅਧਿਕਾਰ ਹੈ।</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5" name="Google Shape;115;p23"/>
          <p:cNvSpPr txBox="1">
            <a:spLocks noGrp="1"/>
          </p:cNvSpPr>
          <p:nvPr>
            <p:ph type="body" idx="1"/>
          </p:nvPr>
        </p:nvSpPr>
        <p:spPr>
          <a:xfrm>
            <a:off x="311700" y="1152475"/>
            <a:ext cx="8520600" cy="5694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8. </a:t>
            </a:r>
            <a:r>
              <a:rPr lang="en" sz="1700" b="1">
                <a:solidFill>
                  <a:schemeClr val="dk1"/>
                </a:solidFill>
              </a:rPr>
              <a:t>Influence of Centre during National Emergency</a:t>
            </a:r>
            <a:r>
              <a:rPr lang="en" sz="1700">
                <a:solidFill>
                  <a:schemeClr val="dk1"/>
                </a:solidFill>
              </a:rPr>
              <a:t>-When the President proclaims a national emergency under Article 352, the executive power of the Union gets extended to the states. It can give directions to any state as to the manner in which the executive power is to be exercised. The union can assume all or any of the function of the state. government. The federal structure is changed to a unitary one.</a:t>
            </a:r>
            <a:endParaRPr sz="1700">
              <a:solidFill>
                <a:schemeClr val="dk1"/>
              </a:solidFill>
            </a:endParaRPr>
          </a:p>
          <a:p>
            <a:pPr marL="0" lvl="0" indent="0" algn="just" rtl="0">
              <a:spcBef>
                <a:spcPts val="1200"/>
              </a:spcBef>
              <a:spcAft>
                <a:spcPts val="0"/>
              </a:spcAft>
              <a:buNone/>
            </a:pPr>
            <a:r>
              <a:rPr lang="en" b="1"/>
              <a:t>ਰਾਸ਼ਟਰੀ ਐਮਰਜੈਂਸੀ ਦੌਰਾਨ ਕੇਂਦਰ ਦਾ ਪ੍ਰਭਾਵ-</a:t>
            </a:r>
            <a:r>
              <a:rPr lang="en"/>
              <a:t>ਜਦੋਂ ਰਾਸ਼ਟਰਪਤੀ ਧਾਰਾ 352 ਦੇ ਤਹਿਤ ਰਾਸ਼ਟਰੀ ਐਮਰਜੈਂਸੀ ਦਾ ਐਲਾਨ ਕਰਦਾ ਹੈ, ਤਾਂ ਸੰਘ ਦੀ ਕਾਰਜਕਾਰੀ ਸ਼ਕਤੀ ਰਾਜਾਂ ਤੱਕ ਵਧ ਜਾਂਦੀ ਹੈ।  ਇਹ ਕਿਸੇ ਵੀ ਰਾਜ ਨੂੰ ਨਿਰਦੇਸ਼ ਦੇ ਸਕਦਾ ਹੈ ਕਿ ਕਾਰਜਕਾਰੀ ਸ਼ਕਤੀ ਦੀ ਵਰਤੋਂ ਕਿਸ ਤਰੀਕੇ ਨਾਲ ਕੀਤੀ ਜਾਣੀ ਹੈ।  ਯੂਨੀਅਨ ਰਾਜ ਦੇ ਸਾਰੇ ਜਾਂ ਕਿਸੇ ਵੀ ਕਾਰਜ ਨੂੰ ਗ੍ਰਹਿਣ ਕਰ ਸਕਦੀ ਹੈ।  ਸਰਕਾਰ ਦਾ ਫੈਡਰਲ ਢਾਂਚਾ ਇਕਾਤਮਕ ਢਾਂਚੇ ਵਿੱਚ ਬਦਲ ਜਾਂਦਾ ਹੈ।</a:t>
            </a:r>
            <a:endParaRPr/>
          </a:p>
          <a:p>
            <a:pPr marL="0" lvl="0" indent="0" algn="l" rtl="0">
              <a:spcBef>
                <a:spcPts val="1200"/>
              </a:spcBef>
              <a:spcAft>
                <a:spcPts val="1200"/>
              </a:spcAft>
              <a:buNone/>
            </a:pP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1" name="Google Shape;121;p24"/>
          <p:cNvSpPr txBox="1">
            <a:spLocks noGrp="1"/>
          </p:cNvSpPr>
          <p:nvPr>
            <p:ph type="body" idx="1"/>
          </p:nvPr>
        </p:nvSpPr>
        <p:spPr>
          <a:xfrm>
            <a:off x="311700" y="1152475"/>
            <a:ext cx="8520600" cy="38142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en" b="1"/>
              <a:t>9</a:t>
            </a:r>
            <a:r>
              <a:rPr lang="en" sz="1700" b="1"/>
              <a:t>. </a:t>
            </a:r>
            <a:r>
              <a:rPr lang="en" sz="1700" b="1">
                <a:solidFill>
                  <a:schemeClr val="dk1"/>
                </a:solidFill>
              </a:rPr>
              <a:t>Centre's influence during Financial Emergency-</a:t>
            </a:r>
            <a:r>
              <a:rPr lang="en" sz="1700">
                <a:solidFill>
                  <a:schemeClr val="dk1"/>
                </a:solidFill>
              </a:rPr>
              <a:t> During the Financial Emergency under Article 360, Union Government exercises further control over financeਸ of the state. During this type of emergency, the union executive has powers to direct any state to observe some specific canons of financial propriety.</a:t>
            </a:r>
            <a:endParaRPr sz="1700">
              <a:solidFill>
                <a:schemeClr val="dk1"/>
              </a:solidFill>
            </a:endParaRPr>
          </a:p>
          <a:p>
            <a:pPr marL="0" lvl="0" indent="0" algn="just" rtl="0">
              <a:spcBef>
                <a:spcPts val="1200"/>
              </a:spcBef>
              <a:spcAft>
                <a:spcPts val="0"/>
              </a:spcAft>
              <a:buClr>
                <a:schemeClr val="dk1"/>
              </a:buClr>
              <a:buSzPct val="64705"/>
              <a:buFont typeface="Arial"/>
              <a:buNone/>
            </a:pPr>
            <a:r>
              <a:rPr lang="en" sz="1700">
                <a:solidFill>
                  <a:schemeClr val="dk1"/>
                </a:solidFill>
              </a:rPr>
              <a:t>During the proclamation of any of the emergencies, the government is carried on practically on a unitary basis and during the crisis the state governments are in effect, merely subordinate governments and function as a part of the union structure.</a:t>
            </a:r>
            <a:endParaRPr sz="1700">
              <a:solidFill>
                <a:schemeClr val="dk1"/>
              </a:solidFill>
            </a:endParaRPr>
          </a:p>
          <a:p>
            <a:pPr marL="0" lvl="0" indent="0" algn="l" rtl="0">
              <a:spcBef>
                <a:spcPts val="0"/>
              </a:spcBef>
              <a:spcAft>
                <a:spcPts val="0"/>
              </a:spcAft>
              <a:buNone/>
            </a:pPr>
            <a:endParaRPr b="1"/>
          </a:p>
          <a:p>
            <a:pPr marL="0" lvl="0" indent="0" algn="just" rtl="0">
              <a:spcBef>
                <a:spcPts val="1200"/>
              </a:spcBef>
              <a:spcAft>
                <a:spcPts val="0"/>
              </a:spcAft>
              <a:buNone/>
            </a:pPr>
            <a:r>
              <a:rPr lang="en" b="1"/>
              <a:t>ਵਿੱਤੀ ਐਮਰਜੈਂਸੀ ਦੌਰਾਨ ਕੇਂਦਰ ਦਾ ਪ੍ਰਭਾਵ- </a:t>
            </a:r>
            <a:r>
              <a:rPr lang="en"/>
              <a:t>ਆਰਟੀਕਲ 360 ਦੇ ਤਹਿਤ ਵਿੱਤੀ ਐਮਰਜੈਂਸੀ ਦੌਰਾਨ, ਕੇਂਦਰ ਸਰਕਾਰ ਰਾਜ ਦੇ ਵਿੱਤ ਅਤੇ ਕਾਉਂਸ ਉੱਤੇ ਹੋਰ ਨਿਯੰਤਰਣ ਦੀ ਵਰਤੋਂ ਕਰਦੀ ਹੈ।  ਇਸ ਕਿਸਮ ਦੀ ਐਮਰਜੈਂਸੀ ਦੇ ਦੌਰਾਨ, ਯੂਨੀਅਨ ਐਗਜ਼ੈਕਟਿਵ ਕੋਲ ਕਿਸੇ ਵੀ ਰਾਜ ਨੂੰ ਵਿੱਤ ਨਾਲ ਸਬੰਧਿਤ ਕੁਝ ਖਾਸ ਨਿਯਮਾਂ ਦੀ ਪਾਲਣਾ ਕਰਨ ਲਈ ਨਿਰਦੇਸ਼ ਦੇਣ ਦੀਆਂ ਸ਼ਕਤੀਆਂ ਹੁੰਦੀਆਂ ਹਨ।</a:t>
            </a:r>
            <a:endParaRPr/>
          </a:p>
          <a:p>
            <a:pPr marL="0" lvl="0" indent="0" algn="just" rtl="0">
              <a:spcBef>
                <a:spcPts val="1200"/>
              </a:spcBef>
              <a:spcAft>
                <a:spcPts val="1200"/>
              </a:spcAft>
              <a:buNone/>
            </a:pPr>
            <a:r>
              <a:rPr lang="en"/>
              <a:t> ਕਿਸੇ ਵੀ ਐਮਰਜੈਂਸੀ ਦੀ ਘੋਸ਼ਣਾ ਦੇ ਦੌਰਾਨ, ਸਰਕਾਰ ਨੂੰ ਅਮਲੀ ਤੌਰ ਏਕੀਕ੍ਰਿਤ ਰੂਪ ਵਿੱਚ ਚਲਾਇਆ ਜਾਂਦਾ ਹੈ ਅਤੇ ਸੰਕਟ ਦੇ ਸਮੇਂ ਰਾਜ ਸਰਕਾਰਾਂ  ਸਿਰਫ ਅਧੀਨ ਸਰਕਾਰਾ ਦੇ ਰੂਪ ਵਿੱਚ ਪ੍ਰਭਾਵ ਵਿੱਚ ਹੁੰਦੀਆਂ ਹਨ  ਅਤੇ ਇਕਾਤਮਕ ਢਾਂਚੇ ਦੇ ਹੀ ਇੱਕ ਹਿੱਸੇ ਵਜੋਂ ਕੰਮ ਕਰਦੀਆਂ ਹਨ।</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7" name="Google Shape;127;p25"/>
          <p:cNvSpPr txBox="1">
            <a:spLocks noGrp="1"/>
          </p:cNvSpPr>
          <p:nvPr>
            <p:ph type="body" idx="1"/>
          </p:nvPr>
        </p:nvSpPr>
        <p:spPr>
          <a:xfrm>
            <a:off x="311700" y="1017725"/>
            <a:ext cx="8520600" cy="45732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b="1"/>
              <a:t>10.</a:t>
            </a:r>
            <a:r>
              <a:rPr lang="en" sz="1700" b="1"/>
              <a:t> Constitutional Emergency in a State and provisions for President’s rule:- </a:t>
            </a:r>
            <a:r>
              <a:rPr lang="en" sz="1700">
                <a:solidFill>
                  <a:schemeClr val="dk1"/>
                </a:solidFill>
              </a:rPr>
              <a:t>Under Article 356, the President either his own or on the recommendation of the Governor of a State can declare constitutional emergency in a state in case of failure of the constitutional machinery. In such a case, the state executive ceases to hold power. The state comes under President's rule and the Governor of the state starts acting as the real executive. The state administration comes under the superintendence, direction and control of the Centre.</a:t>
            </a:r>
            <a:endParaRPr sz="1700" b="1">
              <a:solidFill>
                <a:schemeClr val="dk1"/>
              </a:solidFill>
            </a:endParaRPr>
          </a:p>
          <a:p>
            <a:pPr marL="0" lvl="0" indent="0" algn="just" rtl="0">
              <a:spcBef>
                <a:spcPts val="1200"/>
              </a:spcBef>
              <a:spcAft>
                <a:spcPts val="0"/>
              </a:spcAft>
              <a:buNone/>
            </a:pPr>
            <a:r>
              <a:rPr lang="en" sz="1700" b="1">
                <a:solidFill>
                  <a:schemeClr val="dk1"/>
                </a:solidFill>
              </a:rPr>
              <a:t>ਕਿਸੇ ਰਾਜ ਵਿੱਚ ਸੰਵਿਧਾਨਕ ਐਮਰਜੈਂਸੀ ਅਤੇ ਰਾਸ਼ਟਰਪਤੀ ਸ਼ਾਸਨ ਦੇ ਉਪਬੰਧ: - </a:t>
            </a:r>
            <a:r>
              <a:rPr lang="en" sz="1700">
                <a:solidFill>
                  <a:schemeClr val="dk1"/>
                </a:solidFill>
              </a:rPr>
              <a:t>ਧਾਰਾ 356 ਦੇ ਤਹਿਤ, ਕਿਸੇ ਰਾਜ ਵਿੱਚ ਸੰਵਿਧਾਨਕ ਮਸ਼ੀਨਰੀ ਦੀ ਅਸਫਲਤਾ ਦੀ ਸਥਿਤੀ ਵਿੱਚ ਰਾਸ਼ਟਰਪਤੀ ਜਾਂ ਤਾਂ ਆਪਣੇ ਆਪ ਜਾਂ ਕਿਸੇ ਰਾਜ ਦੇ ਰਾਜਪਾਲ ਦੀ ਸਿਫ਼ਾਰਸ਼ 'ਤੇ ਸੰਵਿਧਾਨਕ ਐਮਰਜੈਂਸੀ ਦਾ ਐਲਾਨ ਕਰ ਸਕਦਾ ਹੈ।  ਅਜਿਹੀ ਸਥਿਤੀ ਵਿੱਚ, ਰਾਜ ਸਰਕਾਰ ਅਤੇ ਕਾਰਜਪਾਲਿਕਾ ਦੀ ਸੱਤਾ ਖਤਮ ਹੋ ਜਾਂਦੀ ਹੈ।  ਰਾਜ ਰਾਸ਼ਟਰਪਤੀ ਸ਼ਾਸਨ ਅਧੀਨ ਆ ਜਾਂਦਾ ਹੈ ਅਤੇ ਰਾਜ ਦਾ ਰਾਜਪਾਲ ਅਸਲ ਕਾਰਜਪਾਲਿਕਾ ਵਜੋਂ ਕੰਮ ਕਰਨਾ ਸ਼ੁਰੂ ਕਰ ਦਿੰਦਾ ਹੈ।  ਰਾਜ ਪ੍ਰਸ਼ਾਸਨ ਕੇਂਦਰ ਦੀ ਨਿਗਰਾਨੀ, ਨਿਰਦੇਸ਼ਨ ਅਤੇ ਨਿਯੰਤਰਣ ਅਧੀਨ ਆ ਜਾਂਦਾ ਹੈ।</a:t>
            </a:r>
            <a:endParaRPr sz="1700">
              <a:solidFill>
                <a:schemeClr val="dk1"/>
              </a:solidFill>
            </a:endParaRPr>
          </a:p>
          <a:p>
            <a:pPr marL="0" lvl="0" indent="0" algn="l" rtl="0">
              <a:spcBef>
                <a:spcPts val="1200"/>
              </a:spcBef>
              <a:spcAft>
                <a:spcPts val="1200"/>
              </a:spcAft>
              <a:buNone/>
            </a:pPr>
            <a:endParaRPr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Conclusion/ ਸਿ‍ੱਟਾ</a:t>
            </a:r>
            <a:endParaRPr b="1"/>
          </a:p>
        </p:txBody>
      </p:sp>
      <p:sp>
        <p:nvSpPr>
          <p:cNvPr id="133" name="Google Shape;133;p26"/>
          <p:cNvSpPr txBox="1">
            <a:spLocks noGrp="1"/>
          </p:cNvSpPr>
          <p:nvPr>
            <p:ph type="body" idx="1"/>
          </p:nvPr>
        </p:nvSpPr>
        <p:spPr>
          <a:xfrm>
            <a:off x="311700" y="1152475"/>
            <a:ext cx="8520600" cy="45303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n" sz="1700">
                <a:solidFill>
                  <a:schemeClr val="dk1"/>
                </a:solidFill>
              </a:rPr>
              <a:t>These points clearly establish the superior role that the constitution assigns to the Union administration in the sphere of administrative relations between the union and the states. The major irritants in this relationship for the states are Governors without consulting the states (b) Inquiry against state Chief Ministers (c) Role - (a) appointment of the of the Governor as an agent of the Centre (d) Dominance of Planning Commission. (e) All India Services. (f) Emergency power being misused by the centre. (g) Deployment of Central Forces etc.</a:t>
            </a:r>
            <a:endParaRPr sz="1700">
              <a:solidFill>
                <a:schemeClr val="dk1"/>
              </a:solidFill>
            </a:endParaRPr>
          </a:p>
          <a:p>
            <a:pPr marL="0" lvl="0" indent="0" algn="just" rtl="0">
              <a:spcBef>
                <a:spcPts val="0"/>
              </a:spcBef>
              <a:spcAft>
                <a:spcPts val="0"/>
              </a:spcAft>
              <a:buNone/>
            </a:pPr>
            <a:r>
              <a:rPr lang="en"/>
              <a:t>ਉਪਰੋਕਤ ਚਰਚਾ ਸਪੱਸ਼ਟ ਤੌਰ 'ਤੇ ਕੇਂਦਰ ਦੀ ਉਸ ਉੱਤਮ ਭੂਮਿਕਾ ਨੂੰ ਪੇਸ਼ ਕਰਦੇ ਹਨ ਜੋ ਸੰਵਿਧਾਨ ਕੇਂਦਰ ਅਤੇ ਰਾਜਾਂ ਵਿਚਕਾਰ ਪ੍ਰਸ਼ਾਸਨਿਕ ਸਬੰਧਾਂ ਦੇ ਖੇਤਰ ਵਿੱਚ ਕੇਂਦਰੀ ਪ੍ਰਸ਼ਾਸਨ ਨੂੰ ਸੌਂਪਦਾ ਹੈ।  ਰਾਜਾਂ ਲਈ ਇਸ ਰਿਸ਼ਤੇ ਵਿੱਚ ਸਭ ਤੋਂ ਵੱਡੀ ਪਰੇਸ਼ਾਨੀ ਹੈ:- 1. ਰਾਜਾਂ ਨਾਲ ਸਲਾਹ ਕੀਤੇ ਬਿਨਾਂ ਰਾਜਪਾਲ ਦੀ ਨਿਯੁਕਤੀ 2. ਰਾਜਾਂ ਦੇ ਮੁੱਖ ਮੰਤਰੀਆਂ ਵਿਰੁੱਧ ਜਾਂਚ, 3. ਰਾਜਪਾਲ ਦੀ ਕੇਂਦਰ ਦੇ ਏਜੰਟ ਵਜੋਂ ਨਿਯੁਕਤੀ, 4. ਯੋਜਨਾ ਕਮਿਸ਼ਨ ਦਾ ਦਬਦਬਾ, 5. ਆਲ ਇੰਡੀਆ ਸਰਵਿਸਿਜ਼, 6. ਕੇਂਦਰ ਦੁਆਰਾ ਐਮਰਜੈਂਸੀ ਸ਼ਕਤੀ ਦੀ ਦੁਰਵਰਤੋਂ ਕੀਤੀ ਜਾ ਰਹੀ ਹੈ, 7. ਕੇਂਦਰੀ ਬਲਾਂ ਦੀ ਤਾਇਨਾਤੀ ਆਦਿ।</a:t>
            </a:r>
            <a:endParaRPr/>
          </a:p>
          <a:p>
            <a:pPr marL="0" lvl="0" indent="0" algn="just"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2167</Words>
  <PresentationFormat>On-screen Show (16:9)</PresentationFormat>
  <Paragraphs>44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Simple Light</vt:lpstr>
      <vt:lpstr>Relationship between Centre and State ਕੇਂਦਰ ਅਤੇ ਰਾਜਾਂ ਵਿਚਕਾਰ ਸਬੰਧ Part - 2 ਭਾਗ - 2</vt:lpstr>
      <vt:lpstr>Administrative Relations</vt:lpstr>
      <vt:lpstr>ਪ੍ਸ਼ਾਸਕੀ ਸਬੰਧ</vt:lpstr>
      <vt:lpstr>Slide 4</vt:lpstr>
      <vt:lpstr>Slide 5</vt:lpstr>
      <vt:lpstr>Slide 6</vt:lpstr>
      <vt:lpstr>Slide 7</vt:lpstr>
      <vt:lpstr>Slide 8</vt:lpstr>
      <vt:lpstr>Slide 9</vt:lpstr>
      <vt:lpstr>Slide 10</vt:lpstr>
      <vt:lpstr>Slide 11</vt:lpstr>
      <vt:lpstr>Slide 12</vt:lpstr>
      <vt:lpstr>Slide 13</vt:lpstr>
      <vt:lpstr>Conclusion/ ਸਿ‍ੱਟਾ</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between Centre and State ਕੇਂਦਰ ਅਤੇ ਰਾਜਾਂ ਵਿਚਕਾਰ ਸਬੰਧ Part - 2 ਭਾਗ - 2</dc:title>
  <dc:creator>Acer</dc:creator>
  <cp:lastModifiedBy>Acer</cp:lastModifiedBy>
  <cp:revision>1</cp:revision>
  <dcterms:modified xsi:type="dcterms:W3CDTF">2023-02-01T06:02:03Z</dcterms:modified>
</cp:coreProperties>
</file>