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4730162-401B-46A1-8517-8C1A2B899095}" type="datetimeFigureOut">
              <a:rPr lang="en-US" smtClean="0"/>
              <a:pPr/>
              <a:t>2/4/2023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63B26AF-E261-4157-ABE1-0242DE846F8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4730162-401B-46A1-8517-8C1A2B899095}" type="datetimeFigureOut">
              <a:rPr lang="en-US" smtClean="0"/>
              <a:pPr/>
              <a:t>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3B26AF-E261-4157-ABE1-0242DE846F8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4730162-401B-46A1-8517-8C1A2B899095}" type="datetimeFigureOut">
              <a:rPr lang="en-US" smtClean="0"/>
              <a:pPr/>
              <a:t>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3B26AF-E261-4157-ABE1-0242DE846F8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4730162-401B-46A1-8517-8C1A2B899095}" type="datetimeFigureOut">
              <a:rPr lang="en-US" smtClean="0"/>
              <a:pPr/>
              <a:t>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3B26AF-E261-4157-ABE1-0242DE846F8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4730162-401B-46A1-8517-8C1A2B899095}" type="datetimeFigureOut">
              <a:rPr lang="en-US" smtClean="0"/>
              <a:pPr/>
              <a:t>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3B26AF-E261-4157-ABE1-0242DE846F8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4730162-401B-46A1-8517-8C1A2B899095}" type="datetimeFigureOut">
              <a:rPr lang="en-US" smtClean="0"/>
              <a:pPr/>
              <a:t>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3B26AF-E261-4157-ABE1-0242DE846F8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730162-401B-46A1-8517-8C1A2B899095}" type="datetimeFigureOut">
              <a:rPr lang="en-US" smtClean="0"/>
              <a:pPr/>
              <a:t>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3B26AF-E261-4157-ABE1-0242DE846F8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4730162-401B-46A1-8517-8C1A2B899095}" type="datetimeFigureOut">
              <a:rPr lang="en-US" smtClean="0"/>
              <a:pPr/>
              <a:t>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3B26AF-E261-4157-ABE1-0242DE846F8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4730162-401B-46A1-8517-8C1A2B899095}" type="datetimeFigureOut">
              <a:rPr lang="en-US" smtClean="0"/>
              <a:pPr/>
              <a:t>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63B26AF-E261-4157-ABE1-0242DE846F8A}"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4730162-401B-46A1-8517-8C1A2B899095}" type="datetimeFigureOut">
              <a:rPr lang="en-US" smtClean="0"/>
              <a:pPr/>
              <a:t>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3B26AF-E261-4157-ABE1-0242DE846F8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4730162-401B-46A1-8517-8C1A2B899095}" type="datetimeFigureOut">
              <a:rPr lang="en-US" smtClean="0"/>
              <a:pPr/>
              <a:t>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3B26AF-E261-4157-ABE1-0242DE846F8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4730162-401B-46A1-8517-8C1A2B899095}" type="datetimeFigureOut">
              <a:rPr lang="en-US" smtClean="0"/>
              <a:pPr/>
              <a:t>2/4/2023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63B26AF-E261-4157-ABE1-0242DE846F8A}"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048000"/>
            <a:ext cx="7851648" cy="1066800"/>
          </a:xfrm>
        </p:spPr>
        <p:txBody>
          <a:bodyPr>
            <a:normAutofit fontScale="90000"/>
          </a:bodyPr>
          <a:lstStyle/>
          <a:p>
            <a:pPr algn="ctr"/>
            <a:r>
              <a:rPr lang="en-US" dirty="0"/>
              <a:t>Relationship Between Centre and State Government</a:t>
            </a:r>
            <a:br>
              <a:rPr lang="en-US" dirty="0"/>
            </a:br>
            <a:r>
              <a:rPr lang="pa-IN" dirty="0">
                <a:latin typeface="AnmolLipi" pitchFamily="2" charset="0"/>
              </a:rPr>
              <a:t>ਕੇਂਦਰ ਅਤੇ ਰਾਜ ਸਰਕਾਰਾਂ ਵਿੱਚਕਾਰ </a:t>
            </a:r>
            <a:r>
              <a:rPr lang="pa-IN" dirty="0" smtClean="0">
                <a:latin typeface="AnmolLipi" pitchFamily="2" charset="0"/>
              </a:rPr>
              <a:t>ਸਬੰਧ</a:t>
            </a:r>
            <a:r>
              <a:rPr lang="en-US" dirty="0" smtClean="0">
                <a:latin typeface="AnmolLipi" pitchFamily="2" charset="0"/>
              </a:rPr>
              <a:t/>
            </a:r>
            <a:br>
              <a:rPr lang="en-US" dirty="0" smtClean="0">
                <a:latin typeface="AnmolLipi" pitchFamily="2" charset="0"/>
              </a:rPr>
            </a:br>
            <a:r>
              <a:rPr lang="en-US" dirty="0" smtClean="0"/>
              <a:t> </a:t>
            </a:r>
            <a:r>
              <a:rPr lang="en-US" dirty="0"/>
              <a:t>Part - </a:t>
            </a:r>
            <a:r>
              <a:rPr lang="en-US" dirty="0" smtClean="0"/>
              <a:t>3</a:t>
            </a:r>
            <a:endParaRPr lang="en-US" dirty="0"/>
          </a:p>
        </p:txBody>
      </p:sp>
      <p:sp>
        <p:nvSpPr>
          <p:cNvPr id="3" name="Subtitle 2"/>
          <p:cNvSpPr>
            <a:spLocks noGrp="1"/>
          </p:cNvSpPr>
          <p:nvPr>
            <p:ph type="subTitle" idx="1"/>
          </p:nvPr>
        </p:nvSpPr>
        <p:spPr>
          <a:xfrm>
            <a:off x="533400" y="3962400"/>
            <a:ext cx="7854696" cy="2667000"/>
          </a:xfrm>
        </p:spPr>
        <p:txBody>
          <a:bodyPr>
            <a:normAutofit/>
          </a:bodyPr>
          <a:lstStyle/>
          <a:p>
            <a:pPr algn="r"/>
            <a:r>
              <a:rPr lang="en-US" dirty="0" smtClean="0">
                <a:latin typeface="Times New Roman" pitchFamily="18" charset="0"/>
                <a:cs typeface="Times New Roman" pitchFamily="18" charset="0"/>
              </a:rPr>
              <a:t>Dr. </a:t>
            </a:r>
            <a:r>
              <a:rPr lang="en-US" dirty="0" err="1" smtClean="0">
                <a:latin typeface="Times New Roman" pitchFamily="18" charset="0"/>
                <a:cs typeface="Times New Roman" pitchFamily="18" charset="0"/>
              </a:rPr>
              <a:t>Baljit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Kaur</a:t>
            </a:r>
            <a:endParaRPr lang="en-US" dirty="0" smtClean="0">
              <a:latin typeface="Times New Roman" pitchFamily="18" charset="0"/>
              <a:cs typeface="Times New Roman" pitchFamily="18" charset="0"/>
            </a:endParaRPr>
          </a:p>
          <a:p>
            <a:pPr algn="r"/>
            <a:r>
              <a:rPr lang="en-US" dirty="0" smtClean="0">
                <a:latin typeface="Times New Roman" pitchFamily="18" charset="0"/>
                <a:cs typeface="Times New Roman" pitchFamily="18" charset="0"/>
              </a:rPr>
              <a:t>Assistant Professor</a:t>
            </a:r>
          </a:p>
          <a:p>
            <a:pPr algn="r"/>
            <a:r>
              <a:rPr lang="en-US" dirty="0" smtClean="0">
                <a:latin typeface="Times New Roman" pitchFamily="18" charset="0"/>
                <a:cs typeface="Times New Roman" pitchFamily="18" charset="0"/>
              </a:rPr>
              <a:t>Dept. of Public Administration</a:t>
            </a:r>
          </a:p>
          <a:p>
            <a:pPr algn="r"/>
            <a:r>
              <a:rPr lang="en-US" dirty="0" smtClean="0">
                <a:latin typeface="Times New Roman" pitchFamily="18" charset="0"/>
                <a:cs typeface="Times New Roman" pitchFamily="18" charset="0"/>
              </a:rPr>
              <a:t>SDS Govt. College, </a:t>
            </a:r>
            <a:r>
              <a:rPr lang="en-US" dirty="0" err="1" smtClean="0">
                <a:latin typeface="Times New Roman" pitchFamily="18" charset="0"/>
                <a:cs typeface="Times New Roman" pitchFamily="18" charset="0"/>
              </a:rPr>
              <a:t>Jadla</a:t>
            </a:r>
            <a:r>
              <a:rPr lang="en-US" dirty="0" smtClean="0">
                <a:latin typeface="Times New Roman" pitchFamily="18" charset="0"/>
                <a:cs typeface="Times New Roman" pitchFamily="18" charset="0"/>
              </a:rPr>
              <a:t>, SBS Nagar</a:t>
            </a:r>
          </a:p>
          <a:p>
            <a:pPr algn="r"/>
            <a:r>
              <a:rPr lang="en-US" dirty="0" smtClean="0">
                <a:latin typeface="Times New Roman" pitchFamily="18" charset="0"/>
                <a:cs typeface="Times New Roman" pitchFamily="18" charset="0"/>
              </a:rPr>
              <a:t>8437029150</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Relations/ </a:t>
            </a:r>
            <a:r>
              <a:rPr lang="pa-IN" dirty="0" smtClean="0"/>
              <a:t>ਵਿੱਤੀ ਸਬੰਧ</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The Indian constitution makes an elaborate attempt (an many as 37 Articles are devoted to financial relations) to sort out and settle the most crucial aspect of a federal constitution – the distribution of revenue and other financial resources between the two partners of the federation – the Union and the States. </a:t>
            </a:r>
          </a:p>
          <a:p>
            <a:pPr algn="just"/>
            <a:r>
              <a:rPr lang="en-US" dirty="0" smtClean="0"/>
              <a:t>It is observed that in the financial field too, the constitution has made Centre government stronger than the state governments.  </a:t>
            </a:r>
          </a:p>
          <a:p>
            <a:pPr algn="just"/>
            <a:r>
              <a:rPr lang="pa-IN" dirty="0" smtClean="0"/>
              <a:t>ਭਾਰਤੀ ਸੰਵਿਧਾਨ ਸੰਘੀ ਸੰਵਿਧਾਨ ਦੇ ਸਭ ਤੋਂ ਮਹੱਤਵਪੂਰਨ ਪਹਿਲੂ </a:t>
            </a:r>
            <a:r>
              <a:rPr lang="en-US" dirty="0" smtClean="0"/>
              <a:t>“</a:t>
            </a:r>
            <a:r>
              <a:rPr lang="pa-IN" dirty="0" smtClean="0"/>
              <a:t>ਮਾਲੀਆ ਅਤੇ ਹੋਰ ਵਿੱਤੀ ਸਰੋਤਾਂ ਦੀ ਵੰਡ</a:t>
            </a:r>
            <a:r>
              <a:rPr lang="en-US" dirty="0" smtClean="0"/>
              <a:t>”</a:t>
            </a:r>
            <a:r>
              <a:rPr lang="pa-IN" dirty="0" smtClean="0"/>
              <a:t> ਨੂੰ ਫੈਡਰੇਸ਼ਨ ਦੇ ਦੋ ਭਾਈਵਾਲਾਂ </a:t>
            </a:r>
            <a:r>
              <a:rPr lang="en-US" dirty="0" smtClean="0"/>
              <a:t>(</a:t>
            </a:r>
            <a:r>
              <a:rPr lang="pa-IN" dirty="0" smtClean="0"/>
              <a:t>ਯੂਨੀਅਨ ਅਤੇ ਰਾਜ</a:t>
            </a:r>
            <a:r>
              <a:rPr lang="en-US" dirty="0" smtClean="0"/>
              <a:t>)</a:t>
            </a:r>
            <a:r>
              <a:rPr lang="pa-IN" dirty="0" smtClean="0"/>
              <a:t> ਵਿਚਕਾਰ ਸੁਲਝਾਉਣ ਅਤੇ ਨਿਪਟਾਉਣ ਲਈ ਇੱਕ ਵਿਸਤ੍ਰਿਤ ਕੋਸ਼ਿਸ਼ ਕਰਦਾ ਹੈ (37 ਅਨੁਛੇਦ ਵਿੱਤੀ ਸਬੰਧਾਂ ਨੂੰ ਸਮਰਪਿਤ ਹਨ)</a:t>
            </a:r>
            <a:r>
              <a:rPr lang="en-US" dirty="0" smtClean="0"/>
              <a:t> </a:t>
            </a:r>
          </a:p>
          <a:p>
            <a:pPr algn="just"/>
            <a:r>
              <a:rPr lang="pa-IN" dirty="0" smtClean="0"/>
              <a:t>ਇਹ ਦੇਖਿਆ ਗਿਆ ਹੈ ਕਿ ਵਿੱਤੀ ਖੇਤਰ ਵਿੱਚ ਵੀ ਸੰਵਿਧਾਨ ਨੇ ਕੇਂਦਰ ਸਰਕਾਰ ਨੂੰ ਰਾਜ ਸਰਕਾਰਾਂ ਨਾਲੋਂ ਮਜ਼ਬੂਤ ​​ਬਣਾਇਆ ਹੈ।</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sz="2400" dirty="0" smtClean="0"/>
              <a:t>The Constitution effects the distribution of revenue as under:</a:t>
            </a:r>
            <a:br>
              <a:rPr lang="en-US" sz="2400" dirty="0" smtClean="0"/>
            </a:br>
            <a:r>
              <a:rPr lang="en-US" sz="2400" dirty="0" smtClean="0"/>
              <a:t/>
            </a:r>
            <a:br>
              <a:rPr lang="en-US" sz="2400" dirty="0" smtClean="0"/>
            </a:br>
            <a:r>
              <a:rPr lang="pa-IN" sz="2400" dirty="0" smtClean="0"/>
              <a:t>ਸੰਵਿਧਾਨ ਹੇਠ ਲਿਖੇ ਅਨੁਸਾਰ ਮਾਲੀਏ</a:t>
            </a:r>
            <a:r>
              <a:rPr lang="en-US" sz="2400" dirty="0" smtClean="0"/>
              <a:t>/ </a:t>
            </a:r>
            <a:r>
              <a:rPr lang="pa-IN" sz="2400" dirty="0" smtClean="0"/>
              <a:t>ਵਿੱਤ ਦੀ ਵੰਡ ਕਰਦਾ ਹੈ:</a:t>
            </a:r>
            <a:endParaRPr lang="en-US" sz="2400" dirty="0"/>
          </a:p>
        </p:txBody>
      </p:sp>
      <p:sp>
        <p:nvSpPr>
          <p:cNvPr id="3" name="Content Placeholder 2"/>
          <p:cNvSpPr>
            <a:spLocks noGrp="1"/>
          </p:cNvSpPr>
          <p:nvPr>
            <p:ph idx="1"/>
          </p:nvPr>
        </p:nvSpPr>
        <p:spPr/>
        <p:txBody>
          <a:bodyPr>
            <a:normAutofit lnSpcReduction="10000"/>
          </a:bodyPr>
          <a:lstStyle/>
          <a:p>
            <a:pPr marL="514350" indent="-514350" algn="just">
              <a:buAutoNum type="arabicPeriod"/>
            </a:pPr>
            <a:r>
              <a:rPr lang="en-US" b="1" dirty="0" smtClean="0"/>
              <a:t>Sources </a:t>
            </a:r>
            <a:r>
              <a:rPr lang="en-US" b="1" dirty="0" smtClean="0"/>
              <a:t>of Revenue of Union Government:- </a:t>
            </a:r>
            <a:r>
              <a:rPr lang="en-US" dirty="0" smtClean="0"/>
              <a:t>The Constitution exclusively assign certain items of revenues to the Union. The main sources of revenue of union government are: Custom and Export Duty, Income Tax, Corporation Tax, Income from Railways and post and telegraph etc</a:t>
            </a:r>
            <a:r>
              <a:rPr lang="en-US" dirty="0" smtClean="0"/>
              <a:t>.</a:t>
            </a:r>
            <a:endParaRPr lang="en-US" dirty="0" smtClean="0"/>
          </a:p>
          <a:p>
            <a:pPr marL="514350" indent="-514350" algn="just">
              <a:buNone/>
            </a:pPr>
            <a:r>
              <a:rPr lang="en-US" b="1" dirty="0" smtClean="0"/>
              <a:t>	</a:t>
            </a:r>
            <a:r>
              <a:rPr lang="pa-IN" b="1" dirty="0" smtClean="0"/>
              <a:t>ਕੇਂਦਰ </a:t>
            </a:r>
            <a:r>
              <a:rPr lang="pa-IN" b="1" dirty="0" smtClean="0"/>
              <a:t>ਸਰਕਾਰ ਦੇ </a:t>
            </a:r>
            <a:r>
              <a:rPr lang="pa-IN" b="1" dirty="0" smtClean="0"/>
              <a:t>ਮਾਲੀਏ</a:t>
            </a:r>
            <a:r>
              <a:rPr lang="en-US" b="1" dirty="0" smtClean="0"/>
              <a:t>/</a:t>
            </a:r>
            <a:r>
              <a:rPr lang="pa-IN" dirty="0" smtClean="0"/>
              <a:t> </a:t>
            </a:r>
            <a:r>
              <a:rPr lang="pa-IN" b="1" dirty="0" smtClean="0"/>
              <a:t>ਵਿੱਤ </a:t>
            </a:r>
            <a:r>
              <a:rPr lang="pa-IN" b="1" dirty="0" smtClean="0"/>
              <a:t>ਦੇ ਸਰੋਤ</a:t>
            </a:r>
            <a:r>
              <a:rPr lang="pa-IN" b="1" dirty="0" smtClean="0"/>
              <a:t>:- </a:t>
            </a:r>
            <a:r>
              <a:rPr lang="pa-IN" dirty="0" smtClean="0"/>
              <a:t>ਸੰਵਿਧਾਨ ਵਿਸ਼ੇਸ਼ ਤੌਰ 'ਤੇ ਸੰਘ ਨੂੰ </a:t>
            </a:r>
            <a:r>
              <a:rPr lang="pa-IN" dirty="0" smtClean="0"/>
              <a:t>ਮਾਲੀਏ</a:t>
            </a:r>
            <a:r>
              <a:rPr lang="en-US" dirty="0" smtClean="0"/>
              <a:t>/</a:t>
            </a:r>
            <a:r>
              <a:rPr lang="pa-IN" dirty="0" smtClean="0"/>
              <a:t> </a:t>
            </a:r>
            <a:r>
              <a:rPr lang="pa-IN" dirty="0" smtClean="0"/>
              <a:t>ਵਿੱਤ </a:t>
            </a:r>
            <a:r>
              <a:rPr lang="pa-IN" dirty="0" smtClean="0"/>
              <a:t>ਦੀਆਂ ਕੁਝ ਚੀਜ਼ਾਂ </a:t>
            </a:r>
            <a:r>
              <a:rPr lang="pa-IN" dirty="0" smtClean="0"/>
              <a:t>ਪਰਦਾ</a:t>
            </a:r>
            <a:r>
              <a:rPr lang="pa-IN" dirty="0" smtClean="0"/>
              <a:t>ਣ</a:t>
            </a:r>
            <a:r>
              <a:rPr lang="pa-IN" dirty="0" smtClean="0"/>
              <a:t> </a:t>
            </a:r>
            <a:r>
              <a:rPr lang="pa-IN" dirty="0" smtClean="0"/>
              <a:t>ਕਰਦਾ ਹੈ। ਕੇਂਦਰ ਸਰਕਾਰ ਦੇ ਮਾਲੀਏ ਦੇ ਮੁੱਖ ਸਰੋਤ ਹਨ: ਕਸਟਮ ਅਤੇ ਐਕਸਪੋਰਟ ਡਿਊਟੀ, ਇਨਕਮ ਟੈਕਸ, ਕਾਰਪੋਰੇਸ਼ਨ ਟੈਕਸ, ਰੇਲਵੇ ਤੋਂ ਆਮਦਨ ਅਤੇ ਡਾਕ ਅਤੇ ਤਾਰ ਆਦਿ।</a:t>
            </a:r>
            <a:r>
              <a:rPr lang="en-US" dirty="0" smtClean="0"/>
              <a:t> </a:t>
            </a:r>
            <a:endParaRPr lang="en-US"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buNone/>
            </a:pPr>
            <a:r>
              <a:rPr lang="en-US" b="1" dirty="0" smtClean="0"/>
              <a:t>2. Sources of Revenue of State Governments:- </a:t>
            </a:r>
            <a:r>
              <a:rPr lang="en-US" dirty="0" smtClean="0"/>
              <a:t>There are certain items of revenue which falls under the executive jurisdiction of the States. The main sources of revenue of state governments are: Land Revenue, Tax on agriculture, House tax, Toll tax, Animal Tax, Entertainment Tax, Tax on vehicles etc. </a:t>
            </a:r>
            <a:endParaRPr lang="en-US" dirty="0" smtClean="0"/>
          </a:p>
          <a:p>
            <a:pPr algn="just">
              <a:buNone/>
            </a:pPr>
            <a:r>
              <a:rPr lang="en-US" dirty="0" smtClean="0"/>
              <a:t>	</a:t>
            </a:r>
            <a:r>
              <a:rPr lang="pa-IN" b="1" dirty="0" smtClean="0"/>
              <a:t>ਰਾਜ </a:t>
            </a:r>
            <a:r>
              <a:rPr lang="pa-IN" b="1" dirty="0" smtClean="0"/>
              <a:t>ਸਰਕਾਰਾਂ ਦੇ ਮਾਲੀਏ ਦੇ ਸਰੋਤ:- </a:t>
            </a:r>
            <a:r>
              <a:rPr lang="pa-IN" dirty="0" smtClean="0"/>
              <a:t>ਮਾਲੀਏ ਦੀਆਂ ਕੁਝ ਵਸਤਾਂ ਹਨ ਜੋ ਰਾਜਾਂ ਦੇ ਕਾਰਜਕਾਰੀ ਅਧਿਕਾਰ ਖੇਤਰ ਵਿੱਚ ਆਉਂਦੀਆਂ ਹਨ। ਰਾਜ ਸਰਕਾਰਾਂ ਦੇ ਮਾਲੀਏ ਦੇ ਮੁੱਖ ਸਰੋਤ ਹਨ: ਭੂਮੀ ਮਾਲੀਆ, ਖੇਤੀਬਾੜੀ 'ਤੇ ਟੈਕਸ, ਹਾਊਸ ਟੈਕਸ, ਟੋਲ ਟੈਕਸ, ਪਸ਼ੂ ਟੈਕਸ, ਮਨੋਰੰਜਨ ਟੈਕਸ, ਵਾਹਨਾਂ 'ਤੇ ਟੈਕਸ ਆਦਿ।</a:t>
            </a:r>
            <a:endParaRPr lang="en-US"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lgn="just">
              <a:buNone/>
            </a:pPr>
            <a:r>
              <a:rPr lang="en-US" b="1" dirty="0" smtClean="0"/>
              <a:t>3. Taxes Levied and Collected by the union but assigned to the states (Article 269):- </a:t>
            </a:r>
            <a:r>
              <a:rPr lang="en-US" dirty="0" smtClean="0"/>
              <a:t>The taxes on the following items are levied and collected by the union but exclusively allotted to the states from which these are collected. These taxes are: Duties in respect to succession to property other than agricultural lands, Taxes on sale and purchase of newspapers and on advertisement published there in, terminal taxes on goods or passengers carried by railway, sea or air etc. </a:t>
            </a:r>
            <a:endParaRPr lang="en-US" dirty="0" smtClean="0"/>
          </a:p>
          <a:p>
            <a:pPr algn="just">
              <a:buNone/>
            </a:pPr>
            <a:r>
              <a:rPr lang="en-US" dirty="0" smtClean="0"/>
              <a:t>	</a:t>
            </a:r>
            <a:endParaRPr lang="en-US" dirty="0" smtClean="0"/>
          </a:p>
          <a:p>
            <a:pPr algn="just">
              <a:buNone/>
            </a:pPr>
            <a:r>
              <a:rPr lang="en-US" dirty="0" smtClean="0"/>
              <a:t>	</a:t>
            </a:r>
            <a:r>
              <a:rPr lang="pa-IN" b="1" dirty="0" smtClean="0"/>
              <a:t>ਉਹ </a:t>
            </a:r>
            <a:r>
              <a:rPr lang="pa-IN" b="1" dirty="0" smtClean="0"/>
              <a:t>ਟੈਕਸ</a:t>
            </a:r>
            <a:r>
              <a:rPr lang="en-US" b="1" dirty="0" smtClean="0"/>
              <a:t> </a:t>
            </a:r>
            <a:r>
              <a:rPr lang="pa-IN" b="1" dirty="0" smtClean="0"/>
              <a:t>ਜੋ ਕੇਂਦਰ ਦੁਆਰਾ </a:t>
            </a:r>
            <a:r>
              <a:rPr lang="pa-IN" b="1" dirty="0" smtClean="0"/>
              <a:t>ਲਗਾਏ </a:t>
            </a:r>
            <a:r>
              <a:rPr lang="pa-IN" b="1" dirty="0" smtClean="0"/>
              <a:t>ਅਤੇ ਇਕੱਠੇ ਕੀਤੇ ਜਾਂਦੇ ਹਨ, ਪ੍ਰੰਤੂ ਰਾਜ ਸਰਕਾਰਾਂ ਨੂੰ ਵੰਡ ਦਿੱਤੇ ਜਾਂਦੇ ਹਨ </a:t>
            </a:r>
            <a:r>
              <a:rPr lang="pa-IN" b="1" dirty="0" smtClean="0"/>
              <a:t>(</a:t>
            </a:r>
            <a:r>
              <a:rPr lang="pa-IN" b="1" dirty="0" smtClean="0"/>
              <a:t>ਆਰਟੀਕਲ 269):- </a:t>
            </a:r>
            <a:r>
              <a:rPr lang="pa-IN" dirty="0" smtClean="0"/>
              <a:t>ਨਿਮਨਲਿਖਤ ਵਸਤੂਆਂ 'ਤੇ ਟੈਕਸ ਯੂਨੀਅਨ ਦੁਆਰਾ ਲਗਾਏ ਅਤੇ ਇਕੱਠੇ ਕੀਤੇ ਜਾਂਦੇ ਹਨ ਪਰ ਵਿਸ਼ੇਸ਼ ਤੌਰ 'ਤੇ ਉਨ੍ਹਾਂ ਰਾਜਾਂ ਨੂੰ ਅਲਾਟ ਕੀਤੇ ਜਾਂਦੇ ਹਨ ਜਿੱਥੋਂ ਇਹ ਇਕੱਠੇ ਕੀਤੇ ਜਾਂਦੇ ਹਨ। ਇਹ ਟੈਕਸ ਹਨ: ਖੇਤੀਬਾੜੀ ਜ਼ਮੀਨਾਂ ਤੋਂ ਇਲਾਵਾ ਹੋਰ ਜਾਇਦਾਦ ਦੇ ਉੱਤਰਾਧਿਕਾਰੀ ਦੇ ਸਬੰਧ ਵਿੱਚ ਕਰਤੱਵ, ਅਖਬਾਰਾਂ ਦੀ ਵਿਕਰੀ ਅਤੇ ਖਰੀਦ ਅਤੇ ਉਹਨਾਂ ਵਿੱਚ ਪ੍ਰਕਾਸ਼ਿਤ ਇਸ਼ਤਿਹਾਰਾਂ 'ਤੇ ਟੈਕਸ, ਰੇਲਵੇ, ਸਮੁੰਦਰੀ ਜਾਂ ਹਵਾਈ ਆਦਿ ਦੁਆਰਾ ਲਿਜਾਣ ਵਾਲੇ ਮਾਲ ਜਾਂ ਯਾਤਰੀਆਂ 'ਤੇ ਟਰਮੀਨਲ ਟੈਕਸ।</a:t>
            </a:r>
            <a:endParaRPr lang="en-US"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lgn="just">
              <a:buNone/>
            </a:pPr>
            <a:r>
              <a:rPr lang="en-US" b="1" dirty="0" smtClean="0"/>
              <a:t>4. Taxes levied by the Union but collected and appropriated by the State (Article 268):- </a:t>
            </a:r>
            <a:r>
              <a:rPr lang="en-US" dirty="0" smtClean="0"/>
              <a:t>The revenues from the following items are to be collected and appropriated by the states: Stamp duties on bills of exchange, </a:t>
            </a:r>
            <a:r>
              <a:rPr lang="en-US" dirty="0" err="1" smtClean="0"/>
              <a:t>cheques</a:t>
            </a:r>
            <a:r>
              <a:rPr lang="en-US" dirty="0" smtClean="0"/>
              <a:t>, promissory notes, bills of lending, letters of credits, policies of insurance, transfer of shares etc., excise duties on medicinal, toilet preparations containing alcohol; opium etc</a:t>
            </a:r>
            <a:r>
              <a:rPr lang="en-US" dirty="0" smtClean="0"/>
              <a:t>.</a:t>
            </a:r>
          </a:p>
          <a:p>
            <a:pPr algn="just">
              <a:buNone/>
            </a:pPr>
            <a:r>
              <a:rPr lang="en-US" dirty="0" smtClean="0"/>
              <a:t>	</a:t>
            </a:r>
            <a:r>
              <a:rPr lang="pa-IN" b="1" dirty="0" smtClean="0"/>
              <a:t>ਉਹ </a:t>
            </a:r>
            <a:r>
              <a:rPr lang="pa-IN" b="1" dirty="0" smtClean="0"/>
              <a:t>ਟੈਕਸ</a:t>
            </a:r>
            <a:r>
              <a:rPr lang="en-US" b="1" dirty="0" smtClean="0"/>
              <a:t> </a:t>
            </a:r>
            <a:r>
              <a:rPr lang="pa-IN" b="1" dirty="0" smtClean="0"/>
              <a:t>ਜੋ ਕੇਂਦਰ ਦੁਆਰਾ </a:t>
            </a:r>
            <a:r>
              <a:rPr lang="pa-IN" b="1" dirty="0" smtClean="0"/>
              <a:t>ਲਗਾਏ </a:t>
            </a:r>
            <a:r>
              <a:rPr lang="pa-IN" b="1" dirty="0" smtClean="0"/>
              <a:t>ਜਾਂਦੇ ਹਨ, </a:t>
            </a:r>
            <a:r>
              <a:rPr lang="pa-IN" b="1" dirty="0" smtClean="0"/>
              <a:t>ਪਰ </a:t>
            </a:r>
            <a:r>
              <a:rPr lang="pa-IN" b="1" dirty="0" smtClean="0"/>
              <a:t>ਰਾਜ ਦੁਆਰਾ ਇਕੱਠੇ ਕੀਤੇ ਗਏ </a:t>
            </a:r>
            <a:r>
              <a:rPr lang="pa-IN" b="1" dirty="0" smtClean="0"/>
              <a:t>ਅਤੇ</a:t>
            </a:r>
            <a:r>
              <a:rPr lang="en-US" b="1" dirty="0" smtClean="0"/>
              <a:t> </a:t>
            </a:r>
            <a:r>
              <a:rPr lang="pa-IN" b="1" dirty="0" smtClean="0"/>
              <a:t>ਰੱਖੇ ਜਾਂਦੇ ਹਨ(ਆਰਟੀਕਲ 268):- </a:t>
            </a:r>
            <a:r>
              <a:rPr lang="pa-IN" dirty="0" smtClean="0"/>
              <a:t>ਨਿਮਨਲਿਖਤ ਵਸਤੂਆਂ ਤੋਂ ਮਾਲੀਆ ਰਾਜਾਂ ਦੁਆਰਾ ਇਕੱਠਾ ਅਤੇ ਨਿਯੰਤਰਿਤ ਕੀਤਾ ਜਾਣਾ ਹੈ: ਐਕਸਚੇਂਜ ਦੇ ਬਿੱਲਾਂ, ਚੈਕ, ਪ੍ਰੋਮਿਸਰੀ ਨੋਟਸ, ਉਧਾਰ ਦੇ ਬਿੱਲਾਂ 'ਤੇ ਸਟੈਂਪ ਡਿਊਟੀ, ਕ੍ਰੈਡਿਟ ਦੇ ਪੱਤਰ, ਬੀਮਾ ਪਾਲਿਸੀਆਂ, ਸ਼ੇਅਰਾਂ ਦਾ ਤਬਾਦਲਾ ਆਦਿ, ਦਵਾਈਆਂ 'ਤੇ ਆਬਕਾਰੀ ਡਿਊਟੀ, ਅਲਕੋਹਲ ਵਾਲੇ ਟਾਇਲਟ </a:t>
            </a:r>
            <a:r>
              <a:rPr lang="pa-IN" dirty="0" smtClean="0"/>
              <a:t>ਦੀਆਂ</a:t>
            </a:r>
            <a:r>
              <a:rPr lang="en-US" dirty="0" smtClean="0"/>
              <a:t> </a:t>
            </a:r>
            <a:r>
              <a:rPr lang="pa-IN" dirty="0" smtClean="0"/>
              <a:t>ਵਸਤਾਂ; ਅਫੀਮ ਆਦਿ</a:t>
            </a:r>
            <a:endParaRPr lang="en-US"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lgn="just">
              <a:buNone/>
            </a:pPr>
            <a:r>
              <a:rPr lang="en-US" b="1" dirty="0" smtClean="0"/>
              <a:t>5. Taxes levied and collected by the Union and distributed between the Union and the States (Article 270-272):- </a:t>
            </a:r>
            <a:r>
              <a:rPr lang="en-US" dirty="0" smtClean="0"/>
              <a:t>There are certain items, the taxes on which are levied by the centre, collected by it but shared between the centre and the states. The proportion of the share is determined according to the recommendations of </a:t>
            </a:r>
            <a:r>
              <a:rPr lang="en-US" dirty="0" smtClean="0"/>
              <a:t>the </a:t>
            </a:r>
            <a:r>
              <a:rPr lang="en-US" dirty="0" smtClean="0"/>
              <a:t>finance Commission</a:t>
            </a:r>
            <a:r>
              <a:rPr lang="en-US" dirty="0" smtClean="0"/>
              <a:t>.</a:t>
            </a:r>
          </a:p>
          <a:p>
            <a:pPr algn="just">
              <a:buNone/>
            </a:pPr>
            <a:r>
              <a:rPr lang="en-US" dirty="0" smtClean="0"/>
              <a:t>	</a:t>
            </a:r>
            <a:r>
              <a:rPr lang="pa-IN" b="1" dirty="0" smtClean="0"/>
              <a:t>ਉਹ ਟੈਕਸ</a:t>
            </a:r>
            <a:r>
              <a:rPr lang="en-US" b="1" dirty="0" smtClean="0"/>
              <a:t> </a:t>
            </a:r>
            <a:r>
              <a:rPr lang="pa-IN" b="1" dirty="0" smtClean="0"/>
              <a:t>ਜੋ ਕੇਂਦਰ ਦੁਆਰਾ ਲਗਾਏ ਅਤੇ </a:t>
            </a:r>
            <a:r>
              <a:rPr lang="pa-IN" b="1" dirty="0" smtClean="0"/>
              <a:t>ਇਕੱਠੇ </a:t>
            </a:r>
            <a:r>
              <a:rPr lang="pa-IN" b="1" dirty="0" smtClean="0"/>
              <a:t>ਕੀਤੇ </a:t>
            </a:r>
            <a:r>
              <a:rPr lang="pa-IN" b="1" dirty="0" smtClean="0"/>
              <a:t>ਜਾਂਦੇ </a:t>
            </a:r>
            <a:r>
              <a:rPr lang="pa-IN" b="1" dirty="0" smtClean="0"/>
              <a:t>ਹਨ, ਪਰ </a:t>
            </a:r>
            <a:r>
              <a:rPr lang="pa-IN" b="1" dirty="0" smtClean="0"/>
              <a:t>ਕੇਂਦਰ </a:t>
            </a:r>
            <a:r>
              <a:rPr lang="pa-IN" b="1" dirty="0" smtClean="0"/>
              <a:t>ਅਤੇ ਰਾਜਾਂ ਵਿਚਕਾਰ ਵੰਡੇ ਜਾਂਦੇ </a:t>
            </a:r>
            <a:r>
              <a:rPr lang="pa-IN" b="1" dirty="0" smtClean="0"/>
              <a:t>ਹਨ</a:t>
            </a:r>
            <a:r>
              <a:rPr lang="en-US" b="1" dirty="0" smtClean="0"/>
              <a:t> </a:t>
            </a:r>
            <a:r>
              <a:rPr lang="pa-IN" b="1" dirty="0" smtClean="0"/>
              <a:t>(ਆਰਟੀਕਲ </a:t>
            </a:r>
            <a:r>
              <a:rPr lang="pa-IN" b="1" dirty="0" smtClean="0"/>
              <a:t>270-272):- </a:t>
            </a:r>
            <a:r>
              <a:rPr lang="pa-IN" dirty="0" smtClean="0"/>
              <a:t>ਕੁਝ ਵਸਤੂਆਂ ਹਨ, ਜਿਨ੍ਹਾਂ </a:t>
            </a:r>
            <a:r>
              <a:rPr lang="pa-IN" dirty="0" smtClean="0"/>
              <a:t>'ਤੇ</a:t>
            </a:r>
            <a:r>
              <a:rPr lang="en-US" dirty="0" smtClean="0"/>
              <a:t> </a:t>
            </a:r>
            <a:r>
              <a:rPr lang="pa-IN" dirty="0" smtClean="0"/>
              <a:t>ਟੈਕਸ</a:t>
            </a:r>
            <a:r>
              <a:rPr lang="pa-IN" dirty="0" smtClean="0"/>
              <a:t> </a:t>
            </a:r>
            <a:r>
              <a:rPr lang="pa-IN" dirty="0" smtClean="0"/>
              <a:t>ਕੇਂਦਰ ਦੁਆਰਾ ਲਗਾਇਆ ਜਾਂਦਾ </a:t>
            </a:r>
            <a:r>
              <a:rPr lang="pa-IN" dirty="0" smtClean="0"/>
              <a:t>ਹੈ,</a:t>
            </a:r>
            <a:r>
              <a:rPr lang="en-US" dirty="0" smtClean="0"/>
              <a:t> </a:t>
            </a:r>
            <a:r>
              <a:rPr lang="pa-IN" dirty="0" smtClean="0"/>
              <a:t>ਕੇਂਦਰ</a:t>
            </a:r>
            <a:r>
              <a:rPr lang="pa-IN" b="1" dirty="0" smtClean="0"/>
              <a:t> </a:t>
            </a:r>
            <a:r>
              <a:rPr lang="pa-IN" dirty="0" smtClean="0"/>
              <a:t>ਦੁਆਰਾ </a:t>
            </a:r>
            <a:r>
              <a:rPr lang="pa-IN" dirty="0" smtClean="0"/>
              <a:t>ਇਕੱਠਾ ਕੀਤਾ ਜਾਂਦਾ ਹੈ ਪਰ ਕੇਂਦਰ ਅਤੇ ਰਾਜਾਂ ਵਿਚਕਾਰ ਸਾਂਝਾ ਕੀਤਾ ਜਾਂਦਾ ਹੈ। ਸ਼ੇਅਰ ਦਾ ਅਨੁਪਾਤ ਵਿੱਤ ਕਮਿਸ਼ਨ ਦੀਆਂ ਸਿਫ਼ਾਰਸ਼ਾਂ ਅਨੁਸਾਰ ਨਿਰਧਾਰਤ ਕੀਤਾ ਜਾਂਦਾ ਹੈ।</a:t>
            </a:r>
            <a:endParaRPr lang="en-US"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buNone/>
            </a:pPr>
            <a:r>
              <a:rPr lang="en-US" b="1" dirty="0" smtClean="0"/>
              <a:t>6. Grant-in-Aid to the States:- </a:t>
            </a:r>
            <a:r>
              <a:rPr lang="en-US" dirty="0" smtClean="0"/>
              <a:t>A provision has been made in the constitution that different states shall be given grants fixed by the parliament for development works because the sources of revenue available to the States cannot fully meet their needs. </a:t>
            </a:r>
            <a:endParaRPr lang="en-US" dirty="0" smtClean="0"/>
          </a:p>
          <a:p>
            <a:pPr algn="just">
              <a:buNone/>
            </a:pPr>
            <a:r>
              <a:rPr lang="en-US" dirty="0" smtClean="0"/>
              <a:t>	</a:t>
            </a:r>
            <a:r>
              <a:rPr lang="pa-IN" b="1" dirty="0" smtClean="0"/>
              <a:t>ਰਾਜਾਂ </a:t>
            </a:r>
            <a:r>
              <a:rPr lang="pa-IN" b="1" dirty="0" smtClean="0"/>
              <a:t>ਨੂੰ ਗ੍ਰਾਂਟ-ਇਨ-ਏਡ</a:t>
            </a:r>
            <a:r>
              <a:rPr lang="pa-IN" b="1" dirty="0" smtClean="0"/>
              <a:t>:- </a:t>
            </a:r>
            <a:r>
              <a:rPr lang="pa-IN" dirty="0" smtClean="0"/>
              <a:t>ਸੰਵਿਧਾਨ ਵਿੱਚ ਇੱਕ ਵਿਵਸਥਾ ਕੀਤੀ ਗਈ ਹੈ ਕਿ ਵੱਖ-ਵੱਖ ਰਾਜਾਂ ਨੂੰ ਵਿਕਾਸ ਕਾਰਜਾਂ ਲਈ ਸੰਸਦ ਦੁਆਰਾ ਨਿਰਧਾਰਤ ਗ੍ਰਾਂਟਾਂ ਦਿੱਤੀਆਂ ਜਾਣਗੀਆਂ ਕਿਉਂਕਿ ਰਾਜਾਂ ਨੂੰ ਉਪਲਬਧ ਮਾਲੀਏ ਦੇ ਸਰੋਤ ਉਹਨਾਂ ਦੀਆਂ ਲੋੜਾਂ ਪੂਰੀਆਂ ਨਹੀਂ ਕਰ ਸਕਦੇ।</a:t>
            </a:r>
            <a:endParaRPr lang="en-US"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buNone/>
            </a:pPr>
            <a:r>
              <a:rPr lang="en-US" b="1" dirty="0" smtClean="0"/>
              <a:t>7. Financial Emergency (Article 360):- </a:t>
            </a:r>
            <a:r>
              <a:rPr lang="en-US" dirty="0" smtClean="0"/>
              <a:t>During the proclamation of a Financial Emergency, the President can give directions to the states regarding the use of their financial powers. He can call for the money bills passed by the state legislature for </a:t>
            </a:r>
            <a:r>
              <a:rPr lang="en-US" dirty="0" smtClean="0"/>
              <a:t>consideration.</a:t>
            </a:r>
          </a:p>
          <a:p>
            <a:pPr algn="just">
              <a:buNone/>
            </a:pPr>
            <a:r>
              <a:rPr lang="en-US" dirty="0" smtClean="0"/>
              <a:t>	</a:t>
            </a:r>
            <a:r>
              <a:rPr lang="pa-IN" b="1" dirty="0" smtClean="0"/>
              <a:t>ਵਿੱਤੀ </a:t>
            </a:r>
            <a:r>
              <a:rPr lang="pa-IN" b="1" dirty="0" smtClean="0"/>
              <a:t>ਐਮਰਜੈਂਸੀ (ਆਰਟੀਕਲ 360): - </a:t>
            </a:r>
            <a:r>
              <a:rPr lang="pa-IN" dirty="0" smtClean="0"/>
              <a:t>ਵਿੱਤੀ ਐਮਰਜੈਂਸੀ ਦੀ ਘੋਸ਼ਣਾ ਦੇ ਦੌਰਾਨ, ਰਾਸ਼ਟਰਪਤੀ ਰਾਜਾਂ ਨੂੰ ਉਨ੍ਹਾਂ ਦੀਆਂ ਵਿੱਤੀ ਸ਼ਕਤੀਆਂ ਦੀ ਵਰਤੋਂ ਕਰਨ ਬਾਰੇ ਨਿਰਦੇਸ਼ ਦੇ ਸਕਦਾ ਹੈ। ਉਹ ਰਾਜ ਵਿਧਾਨ ਸਭਾ ਦੁਆਰਾ ਪਾਸ ਕੀਤੇ ਮਨੀ ਬਿੱਲਾਂ ਨੂੰ ਵਿਚਾਰ ਲਈ ਬੁਲਾ ਸਕਦਾ ਹੈ।</a:t>
            </a:r>
            <a:r>
              <a:rPr lang="en-US" dirty="0" smtClean="0"/>
              <a:t> </a:t>
            </a:r>
            <a:endParaRPr lang="en-US"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buNone/>
            </a:pPr>
            <a:r>
              <a:rPr lang="en-US" b="1" dirty="0" smtClean="0"/>
              <a:t>8. The Finance Commission (Article 280):- </a:t>
            </a:r>
            <a:r>
              <a:rPr lang="en-US" dirty="0" smtClean="0"/>
              <a:t> The President of India is authorized by the constitution to appoint a Finance Commission every five years. This commission is expected to make recommendations regarding the allocation of revenues to the union government and state governments, grant-in-aid by the Union to the </a:t>
            </a:r>
            <a:r>
              <a:rPr lang="en-US" dirty="0" smtClean="0"/>
              <a:t>States </a:t>
            </a:r>
            <a:r>
              <a:rPr lang="en-US" dirty="0" smtClean="0"/>
              <a:t>and other financial matters. </a:t>
            </a:r>
            <a:endParaRPr lang="en-US" dirty="0" smtClean="0"/>
          </a:p>
          <a:p>
            <a:pPr algn="just">
              <a:buNone/>
            </a:pPr>
            <a:r>
              <a:rPr lang="en-US" dirty="0" smtClean="0"/>
              <a:t>	</a:t>
            </a:r>
            <a:r>
              <a:rPr lang="pa-IN" b="1" dirty="0" smtClean="0"/>
              <a:t>ਵਿੱਤ </a:t>
            </a:r>
            <a:r>
              <a:rPr lang="pa-IN" b="1" dirty="0" smtClean="0"/>
              <a:t>ਕਮਿਸ਼ਨ (ਆਰਟੀਕਲ 280):- </a:t>
            </a:r>
            <a:r>
              <a:rPr lang="pa-IN" dirty="0" smtClean="0"/>
              <a:t>ਭਾਰਤ ਦੇ ਰਾਸ਼ਟਰਪਤੀ ਨੂੰ ਸੰਵਿਧਾਨ ਦੁਆਰਾ ਹਰ ਪੰਜ ਸਾਲ ਬਾਅਦ ਇੱਕ ਵਿੱਤ ਕਮਿਸ਼ਨ ਨਿਯੁਕਤ ਕਰਨ ਦਾ ਅਧਿਕਾਰ ਹੈ। ਇਸ ਕਮਿਸ਼ਨ ਤੋਂ ਕੇਂਦਰ ਸਰਕਾਰ ਅਤੇ ਰਾਜ ਸਰਕਾਰਾਂ ਨੂੰ ਮਾਲੀਏ ਦੀ ਵੰਡ, ਰਾਜਾਂ ਨੂੰ ਕੇਂਦਰ ਦੁਆਰਾ ਸਹਾਇਤਾ ਗ੍ਰਾਂਟ ਅਤੇ ਹੋਰ ਵਿੱਤੀ ਮਾਮਲਿਆਂ ਬਾਰੇ ਸਿਫਾਰਸ਼ਾਂ ਕਰਨ ਦੀ ਆਸ ਕੀਤੀ ਜਾਂਦੀ </a:t>
            </a:r>
            <a:r>
              <a:rPr lang="pa-IN" dirty="0" smtClean="0"/>
              <a:t>ਹੈ</a:t>
            </a:r>
            <a:r>
              <a:rPr lang="pa-IN" dirty="0" smtClean="0"/>
              <a:t>।</a:t>
            </a:r>
            <a:endParaRPr lang="en-US"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lgn="just">
              <a:buNone/>
            </a:pPr>
            <a:r>
              <a:rPr lang="en-US" b="1" dirty="0" smtClean="0"/>
              <a:t>9. Control by the Comptroller and Auditor General of India:- </a:t>
            </a:r>
            <a:r>
              <a:rPr lang="en-US" dirty="0" smtClean="0"/>
              <a:t> The Comptroller and Auditor General of India who is responsible for the maintenance and audit of the Union and State accounts is an official of the Central Government. He is appointed by the President of India. The States have to follow his orders and directions in respect of maintenance of their accounts and get these audited. </a:t>
            </a:r>
            <a:endParaRPr lang="en-US" dirty="0" smtClean="0"/>
          </a:p>
          <a:p>
            <a:pPr algn="just">
              <a:buNone/>
            </a:pPr>
            <a:r>
              <a:rPr lang="en-US" dirty="0" smtClean="0"/>
              <a:t>	</a:t>
            </a:r>
            <a:r>
              <a:rPr lang="pa-IN" b="1" dirty="0" smtClean="0"/>
              <a:t>ਭਾਰਤ </a:t>
            </a:r>
            <a:r>
              <a:rPr lang="pa-IN" b="1" dirty="0" smtClean="0"/>
              <a:t>ਦੇ ਕੰਪਟਰੋਲਰ ਅਤੇ ਆਡੀਟਰ ਜਨਰਲ ਦੁਆਰਾ ਨਿਯੰਤਰਣ: - </a:t>
            </a:r>
            <a:r>
              <a:rPr lang="pa-IN" dirty="0" smtClean="0"/>
              <a:t>ਭਾਰਤ ਦਾ ਕੰਪਟਰੋਲਰ ਅਤੇ ਆਡੀਟਰ ਜਨਰਲ ਜੋ ਕੇਂਦਰ ਅਤੇ ਰਾਜ ਦੇ ਖਾਤਿਆਂ ਦੇ ਰੱਖ-ਰਖਾਅ ਅਤੇ ਆਡਿਟ ਲਈ ਜ਼ਿੰਮੇਵਾਰ ਹੈ, ਕੇਂਦਰ ਸਰਕਾਰ ਦਾ ਇੱਕ ਅਧਿਕਾਰੀ ਹੈ। ਉਸਨੂੰ ਭਾਰਤ ਦੇ ਰਾਸ਼ਟਰਪਤੀ ਦੁਆਰਾ ਨਿਯੁਕਤ ਕੀਤਾ ਜਾਂਦਾ ਹੈ। ਰਾਜਾਂ ਨੂੰ ਆਪਣੇ ਖਾਤਿਆਂ ਦੇ ਰੱਖ-ਰਖਾਅ ਦੇ ਸਬੰਧ ਵਿੱਚ ਉਸਦੇ ਆਦੇਸ਼ਾਂ ਅਤੇ ਨਿਰਦੇਸ਼ਾਂ ਦੀ ਪਾਲਣਾ ਕਰਨੀ ਪੈਦੀ </a:t>
            </a:r>
            <a:r>
              <a:rPr lang="pa-IN" dirty="0" smtClean="0"/>
              <a:t>ਹੈ</a:t>
            </a:r>
            <a:r>
              <a:rPr lang="en-US" dirty="0" smtClean="0"/>
              <a:t> </a:t>
            </a:r>
            <a:r>
              <a:rPr lang="pa-IN" dirty="0" smtClean="0"/>
              <a:t>ਅਤੇ </a:t>
            </a:r>
            <a:r>
              <a:rPr lang="pa-IN" dirty="0" smtClean="0"/>
              <a:t>ਇਹਨਾਂ ਦਾ ਆਡਿਟ ਕਰਵਾਉਣਾ </a:t>
            </a:r>
            <a:r>
              <a:rPr lang="pa-IN" dirty="0" smtClean="0"/>
              <a:t>ਪੈ</a:t>
            </a:r>
            <a:r>
              <a:rPr lang="pa-IN" dirty="0" smtClean="0"/>
              <a:t>ਦਾ</a:t>
            </a:r>
            <a:r>
              <a:rPr lang="pa-IN" dirty="0" smtClean="0"/>
              <a:t> </a:t>
            </a:r>
            <a:r>
              <a:rPr lang="pa-IN" dirty="0" smtClean="0"/>
              <a:t>ਹੈ।</a:t>
            </a:r>
            <a:endParaRPr lang="en-US"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smtClean="0"/>
              <a:t>Factors responsible for tension between the Union and the </a:t>
            </a:r>
            <a:r>
              <a:rPr lang="en-US" sz="3200" dirty="0" smtClean="0"/>
              <a:t>States</a:t>
            </a:r>
            <a:br>
              <a:rPr lang="en-US" sz="3200" dirty="0" smtClean="0"/>
            </a:br>
            <a:r>
              <a:rPr lang="pa-IN" sz="2800" dirty="0" smtClean="0"/>
              <a:t>ਸੰਘ ਅਤੇ ਰਾਜਾਂ ਦਰਮਿਆਨ ਤਣਾਅ ਲਈ ਜ਼ਿੰਮੇਵਾਰ ਕਾਰਕ</a:t>
            </a:r>
            <a:endParaRPr lang="en-US" sz="2800" dirty="0"/>
          </a:p>
        </p:txBody>
      </p:sp>
      <p:sp>
        <p:nvSpPr>
          <p:cNvPr id="3" name="Content Placeholder 2"/>
          <p:cNvSpPr>
            <a:spLocks noGrp="1"/>
          </p:cNvSpPr>
          <p:nvPr>
            <p:ph idx="1"/>
          </p:nvPr>
        </p:nvSpPr>
        <p:spPr/>
        <p:txBody>
          <a:bodyPr>
            <a:normAutofit fontScale="92500" lnSpcReduction="10000"/>
          </a:bodyPr>
          <a:lstStyle/>
          <a:p>
            <a:pPr marL="514350" indent="-514350" algn="just">
              <a:buAutoNum type="arabicPeriod"/>
            </a:pPr>
            <a:r>
              <a:rPr lang="en-US" dirty="0" smtClean="0"/>
              <a:t>Partisan attitude of Governors</a:t>
            </a:r>
            <a:r>
              <a:rPr lang="en-US" dirty="0" smtClean="0"/>
              <a:t>: </a:t>
            </a:r>
            <a:r>
              <a:rPr lang="pa-IN" dirty="0" smtClean="0"/>
              <a:t>ਰਾਜਪਾਲਾਂ ਦਾ ਪੱਖਪਾਤੀ ਰਵੱਈਆ: </a:t>
            </a:r>
            <a:endParaRPr lang="en-US" dirty="0" smtClean="0"/>
          </a:p>
          <a:p>
            <a:pPr marL="514350" indent="-514350" algn="just">
              <a:buAutoNum type="arabicPeriod"/>
            </a:pPr>
            <a:r>
              <a:rPr lang="en-US" dirty="0" smtClean="0"/>
              <a:t>Misuse of Article 356</a:t>
            </a:r>
            <a:r>
              <a:rPr lang="en-US" dirty="0" smtClean="0"/>
              <a:t>: </a:t>
            </a:r>
            <a:r>
              <a:rPr lang="pa-IN" dirty="0" smtClean="0"/>
              <a:t>ਧਾਰਾ 356 ਦੀ ਦੁਰਵਰਤੋਂ: </a:t>
            </a:r>
            <a:endParaRPr lang="en-US" dirty="0" smtClean="0"/>
          </a:p>
          <a:p>
            <a:pPr marL="514350" indent="-514350" algn="just">
              <a:buAutoNum type="arabicPeriod"/>
            </a:pPr>
            <a:r>
              <a:rPr lang="en-US" dirty="0" smtClean="0"/>
              <a:t>Less Revenue resources of the States</a:t>
            </a:r>
            <a:r>
              <a:rPr lang="en-US" dirty="0" smtClean="0"/>
              <a:t>:</a:t>
            </a:r>
            <a:r>
              <a:rPr lang="pa-IN" dirty="0" smtClean="0"/>
              <a:t> ਰਾਜਾਂ ਦੇ ਘੱਟ ਮਾਲੀਆ ਸਰੋਤ: </a:t>
            </a:r>
            <a:endParaRPr lang="en-US" dirty="0" smtClean="0"/>
          </a:p>
          <a:p>
            <a:pPr marL="514350" indent="-514350" algn="just">
              <a:buAutoNum type="arabicPeriod"/>
            </a:pPr>
            <a:r>
              <a:rPr lang="en-US" dirty="0" smtClean="0"/>
              <a:t>Role of Bureaucracy/ All India Services</a:t>
            </a:r>
            <a:r>
              <a:rPr lang="en-US" dirty="0" smtClean="0"/>
              <a:t>: </a:t>
            </a:r>
            <a:r>
              <a:rPr lang="pa-IN" dirty="0" smtClean="0"/>
              <a:t>ਨੌਕਰਸ਼ਾਹੀ/ਆਲ ਇੰਡੀਆ ਸੇਵਾਵਾਂ ਦੀ ਭੂਮਿਕਾ: </a:t>
            </a:r>
            <a:endParaRPr lang="en-US" dirty="0" smtClean="0"/>
          </a:p>
          <a:p>
            <a:pPr marL="514350" indent="-514350" algn="just">
              <a:buAutoNum type="arabicPeriod"/>
            </a:pPr>
            <a:r>
              <a:rPr lang="en-US" dirty="0" smtClean="0"/>
              <a:t>Inter-state Disputes and the Union</a:t>
            </a:r>
            <a:r>
              <a:rPr lang="en-US" dirty="0" smtClean="0"/>
              <a:t>: </a:t>
            </a:r>
            <a:r>
              <a:rPr lang="pa-IN" dirty="0" smtClean="0"/>
              <a:t>ਅੰਤਰ-ਰਾਜੀ ਵਿਵਾਦ ਅਤੇ ਯੂਨੀਅਨ: </a:t>
            </a:r>
            <a:endParaRPr lang="en-US" dirty="0" smtClean="0"/>
          </a:p>
          <a:p>
            <a:pPr marL="514350" indent="-514350" algn="just">
              <a:buAutoNum type="arabicPeriod"/>
            </a:pPr>
            <a:r>
              <a:rPr lang="en-US" dirty="0" smtClean="0"/>
              <a:t>Constitutional Amendments to make the centre strong</a:t>
            </a:r>
            <a:r>
              <a:rPr lang="en-US" dirty="0" smtClean="0"/>
              <a:t>:</a:t>
            </a:r>
          </a:p>
          <a:p>
            <a:pPr marL="514350" indent="-514350" algn="just">
              <a:buNone/>
            </a:pPr>
            <a:r>
              <a:rPr lang="en-US" dirty="0" smtClean="0"/>
              <a:t>	</a:t>
            </a:r>
            <a:r>
              <a:rPr lang="pa-IN" dirty="0" smtClean="0"/>
              <a:t>ਕੇਂਦਰ </a:t>
            </a:r>
            <a:r>
              <a:rPr lang="pa-IN" dirty="0" smtClean="0"/>
              <a:t>ਨੂੰ ਮਜ਼ਬੂਤ ​​ਬਣਾਉਣ ਲਈ ਸੰਵਿਧਾਨਕ ਸੋਧਾਂ</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94</TotalTime>
  <Words>821</Words>
  <Application>Microsoft Office PowerPoint</Application>
  <PresentationFormat>On-screen Show (4:3)</PresentationFormat>
  <Paragraphs>39</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Flow</vt:lpstr>
      <vt:lpstr>Relationship Between Centre and State Government ਕੇਂਦਰ ਅਤੇ ਰਾਜ ਸਰਕਾਰਾਂ ਵਿੱਚਕਾਰ ਸਬੰਧ  Part - 3</vt:lpstr>
      <vt:lpstr>Financial Relations/ ਵਿੱਤੀ ਸਬੰਧ</vt:lpstr>
      <vt:lpstr>The Constitution effects the distribution of revenue as under:  ਸੰਵਿਧਾਨ ਹੇਠ ਲਿਖੇ ਅਨੁਸਾਰ ਮਾਲੀਏ/ ਵਿੱਤ ਦੀ ਵੰਡ ਕਰਦਾ ਹੈ:</vt:lpstr>
      <vt:lpstr>Slide 4</vt:lpstr>
      <vt:lpstr>Slide 5</vt:lpstr>
      <vt:lpstr>Slide 6</vt:lpstr>
      <vt:lpstr>Slide 7</vt:lpstr>
      <vt:lpstr>Slide 8</vt:lpstr>
      <vt:lpstr>Slide 9</vt:lpstr>
      <vt:lpstr>Slide 10</vt:lpstr>
      <vt:lpstr>Slide 11</vt:lpstr>
      <vt:lpstr>Factors responsible for tension between the Union and the States ਸੰਘ ਅਤੇ ਰਾਜਾਂ ਦਰਮਿਆਨ ਤਣਾਅ ਲਈ ਜ਼ਿੰਮੇਵਾਰ ਕਾਰਕ</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Relationship Between Centre and State Government ਕੇਂਦਰ ਅਤੇ ਰਾਜ ਸਰਕਾਰਾਂ ਵਿੱਚਕਾਰ ਸਬੰਧ  Part - 3</dc:title>
  <dc:creator>Acer</dc:creator>
  <cp:lastModifiedBy>AVI</cp:lastModifiedBy>
  <cp:revision>13</cp:revision>
  <dcterms:created xsi:type="dcterms:W3CDTF">2023-02-01T05:56:39Z</dcterms:created>
  <dcterms:modified xsi:type="dcterms:W3CDTF">2023-02-04T02:59:19Z</dcterms:modified>
</cp:coreProperties>
</file>