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F20ACF5-884E-4D5F-A552-835A1201BDFE}" type="datetimeFigureOut">
              <a:rPr lang="en-US" smtClean="0"/>
              <a:pPr/>
              <a:t>1/22/2023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0F3C544-B5B7-47B9-B0B9-19B67E16B7F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20ACF5-884E-4D5F-A552-835A1201BDFE}" type="datetimeFigureOut">
              <a:rPr lang="en-US" smtClean="0"/>
              <a:pPr/>
              <a:t>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3C544-B5B7-47B9-B0B9-19B67E16B7F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F20ACF5-884E-4D5F-A552-835A1201BDFE}" type="datetimeFigureOut">
              <a:rPr lang="en-US" smtClean="0"/>
              <a:pPr/>
              <a:t>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3C544-B5B7-47B9-B0B9-19B67E16B7F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20ACF5-884E-4D5F-A552-835A1201BDFE}" type="datetimeFigureOut">
              <a:rPr lang="en-US" smtClean="0"/>
              <a:pPr/>
              <a:t>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3C544-B5B7-47B9-B0B9-19B67E16B7F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F20ACF5-884E-4D5F-A552-835A1201BDFE}" type="datetimeFigureOut">
              <a:rPr lang="en-US" smtClean="0"/>
              <a:pPr/>
              <a:t>1/22/2023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F3C544-B5B7-47B9-B0B9-19B67E16B7F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F20ACF5-884E-4D5F-A552-835A1201BDFE}" type="datetimeFigureOut">
              <a:rPr lang="en-US" smtClean="0"/>
              <a:pPr/>
              <a:t>1/22/2023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F3C544-B5B7-47B9-B0B9-19B67E16B7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20ACF5-884E-4D5F-A552-835A1201BDFE}" type="datetimeFigureOut">
              <a:rPr lang="en-US" smtClean="0"/>
              <a:pPr/>
              <a:t>1/22/2023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F3C544-B5B7-47B9-B0B9-19B67E16B7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20ACF5-884E-4D5F-A552-835A1201BDFE}" type="datetimeFigureOut">
              <a:rPr lang="en-US" smtClean="0"/>
              <a:pPr/>
              <a:t>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3C544-B5B7-47B9-B0B9-19B67E16B7F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F20ACF5-884E-4D5F-A552-835A1201BDFE}" type="datetimeFigureOut">
              <a:rPr lang="en-US" smtClean="0"/>
              <a:pPr/>
              <a:t>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0F3C544-B5B7-47B9-B0B9-19B67E16B7F9}"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20ACF5-884E-4D5F-A552-835A1201BDFE}" type="datetimeFigureOut">
              <a:rPr lang="en-US" smtClean="0"/>
              <a:pPr/>
              <a:t>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3C544-B5B7-47B9-B0B9-19B67E16B7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20ACF5-884E-4D5F-A552-835A1201BDFE}" type="datetimeFigureOut">
              <a:rPr lang="en-US" smtClean="0"/>
              <a:pPr/>
              <a:t>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3C544-B5B7-47B9-B0B9-19B67E16B7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F20ACF5-884E-4D5F-A552-835A1201BDFE}" type="datetimeFigureOut">
              <a:rPr lang="en-US" smtClean="0"/>
              <a:pPr/>
              <a:t>1/22/2023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0F3C544-B5B7-47B9-B0B9-19B67E16B7F9}"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85800"/>
            <a:ext cx="7851648" cy="3200400"/>
          </a:xfrm>
        </p:spPr>
        <p:txBody>
          <a:bodyPr>
            <a:noAutofit/>
          </a:bodyPr>
          <a:lstStyle/>
          <a:p>
            <a:pPr algn="ctr"/>
            <a:r>
              <a:rPr lang="en-US" sz="4400" dirty="0" smtClean="0"/>
              <a:t>Relationship Between Centre and State Government</a:t>
            </a:r>
            <a:br>
              <a:rPr lang="en-US" sz="4400" dirty="0" smtClean="0"/>
            </a:br>
            <a:r>
              <a:rPr lang="pa-IN" sz="4400" dirty="0" smtClean="0">
                <a:latin typeface="AnmolLipi" pitchFamily="2" charset="0"/>
              </a:rPr>
              <a:t>ਕੇਂਦਰ ਅਤੇ ਰਾਜ ਸਰਕਾਰਾਂ ਵਿੱਚਕਾਰ </a:t>
            </a:r>
            <a:r>
              <a:rPr lang="pa-IN" sz="4400" dirty="0" smtClean="0">
                <a:latin typeface="AnmolLipi" pitchFamily="2" charset="0"/>
              </a:rPr>
              <a:t>ਸਬੰਧ</a:t>
            </a:r>
            <a:r>
              <a:rPr lang="en-US" sz="4400" dirty="0" smtClean="0">
                <a:latin typeface="AnmolLipi" pitchFamily="2" charset="0"/>
              </a:rPr>
              <a:t/>
            </a:r>
            <a:br>
              <a:rPr lang="en-US" sz="4400" dirty="0" smtClean="0">
                <a:latin typeface="AnmolLipi" pitchFamily="2" charset="0"/>
              </a:rPr>
            </a:br>
            <a:r>
              <a:rPr lang="en-US" sz="4400" dirty="0" smtClean="0"/>
              <a:t> Part - </a:t>
            </a:r>
            <a:r>
              <a:rPr lang="en-US" sz="4400" dirty="0" smtClean="0"/>
              <a:t>1</a:t>
            </a:r>
            <a:endParaRPr lang="en-US" sz="4400" dirty="0"/>
          </a:p>
        </p:txBody>
      </p:sp>
      <p:sp>
        <p:nvSpPr>
          <p:cNvPr id="3" name="Subtitle 2"/>
          <p:cNvSpPr>
            <a:spLocks noGrp="1"/>
          </p:cNvSpPr>
          <p:nvPr>
            <p:ph type="subTitle" idx="1"/>
          </p:nvPr>
        </p:nvSpPr>
        <p:spPr>
          <a:xfrm>
            <a:off x="533400" y="3810000"/>
            <a:ext cx="7854696" cy="2133600"/>
          </a:xfrm>
        </p:spPr>
        <p:txBody>
          <a:bodyPr>
            <a:normAutofit fontScale="92500" lnSpcReduction="10000"/>
          </a:bodyPr>
          <a:lstStyle/>
          <a:p>
            <a:pPr algn="r"/>
            <a:r>
              <a:rPr lang="en-US" dirty="0" smtClean="0">
                <a:latin typeface="Times New Roman" pitchFamily="18" charset="0"/>
                <a:cs typeface="Times New Roman" pitchFamily="18" charset="0"/>
              </a:rPr>
              <a:t>Dr. </a:t>
            </a:r>
            <a:r>
              <a:rPr lang="en-US" dirty="0" err="1" smtClean="0">
                <a:latin typeface="Times New Roman" pitchFamily="18" charset="0"/>
                <a:cs typeface="Times New Roman" pitchFamily="18" charset="0"/>
              </a:rPr>
              <a:t>Baljit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Kaur</a:t>
            </a:r>
            <a:endParaRPr lang="en-US" dirty="0" smtClean="0">
              <a:latin typeface="Times New Roman" pitchFamily="18" charset="0"/>
              <a:cs typeface="Times New Roman" pitchFamily="18" charset="0"/>
            </a:endParaRPr>
          </a:p>
          <a:p>
            <a:pPr algn="r"/>
            <a:r>
              <a:rPr lang="en-US" dirty="0" smtClean="0">
                <a:latin typeface="Times New Roman" pitchFamily="18" charset="0"/>
                <a:cs typeface="Times New Roman" pitchFamily="18" charset="0"/>
              </a:rPr>
              <a:t>Assistant Professor</a:t>
            </a:r>
          </a:p>
          <a:p>
            <a:pPr algn="r"/>
            <a:r>
              <a:rPr lang="en-US" dirty="0" smtClean="0">
                <a:latin typeface="Times New Roman" pitchFamily="18" charset="0"/>
                <a:cs typeface="Times New Roman" pitchFamily="18" charset="0"/>
              </a:rPr>
              <a:t>Dept. of Public Administration</a:t>
            </a:r>
          </a:p>
          <a:p>
            <a:pPr algn="r"/>
            <a:r>
              <a:rPr lang="en-US" dirty="0" smtClean="0">
                <a:latin typeface="Times New Roman" pitchFamily="18" charset="0"/>
                <a:cs typeface="Times New Roman" pitchFamily="18" charset="0"/>
              </a:rPr>
              <a:t>SDS Govt. College, </a:t>
            </a:r>
            <a:r>
              <a:rPr lang="en-US" dirty="0" err="1" smtClean="0">
                <a:latin typeface="Times New Roman" pitchFamily="18" charset="0"/>
                <a:cs typeface="Times New Roman" pitchFamily="18" charset="0"/>
              </a:rPr>
              <a:t>Jadla</a:t>
            </a:r>
            <a:r>
              <a:rPr lang="en-US" dirty="0" smtClean="0">
                <a:latin typeface="Times New Roman" pitchFamily="18" charset="0"/>
                <a:cs typeface="Times New Roman" pitchFamily="18" charset="0"/>
              </a:rPr>
              <a:t>, SBS Nagar</a:t>
            </a:r>
          </a:p>
          <a:p>
            <a:pPr algn="r"/>
            <a:r>
              <a:rPr lang="en-US" dirty="0" smtClean="0">
                <a:latin typeface="Times New Roman" pitchFamily="18" charset="0"/>
                <a:cs typeface="Times New Roman" pitchFamily="18" charset="0"/>
              </a:rPr>
              <a:t>8437029150</a:t>
            </a:r>
          </a:p>
          <a:p>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The constitution of Independent India provides for a federal system of government. One salient feature of a federation is the division of powers between the Union and the Units. The second trait of the federation is the supremacy of the constitution which is both written and rigid. The third characteristic is the setting up of a Supreme Court which interprets the constitution and acts as its guardian. The Indian Constitution possesses all the three ingredients of a federal government.   </a:t>
            </a:r>
          </a:p>
          <a:p>
            <a:pPr algn="just"/>
            <a:r>
              <a:rPr lang="en-US" dirty="0" smtClean="0"/>
              <a:t>The constitution effects a clear cut division of powers between the Union and the States. Two parts of the constitution, part XI and part XII (Articles 245 to 263) have been devoted to a discussion of relations between the Union and the States. </a:t>
            </a:r>
          </a:p>
          <a:p>
            <a:pPr algn="just"/>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pa-IN" dirty="0" smtClean="0">
                <a:latin typeface="AnmolLipi" pitchFamily="2" charset="0"/>
              </a:rPr>
              <a:t>ਭੂਮਿਕਾ</a:t>
            </a:r>
            <a:endParaRPr lang="en-US" dirty="0"/>
          </a:p>
        </p:txBody>
      </p:sp>
      <p:sp>
        <p:nvSpPr>
          <p:cNvPr id="3" name="Content Placeholder 2"/>
          <p:cNvSpPr>
            <a:spLocks noGrp="1"/>
          </p:cNvSpPr>
          <p:nvPr>
            <p:ph idx="1"/>
          </p:nvPr>
        </p:nvSpPr>
        <p:spPr/>
        <p:txBody>
          <a:bodyPr>
            <a:normAutofit lnSpcReduction="10000"/>
          </a:bodyPr>
          <a:lstStyle/>
          <a:p>
            <a:pPr algn="just"/>
            <a:r>
              <a:rPr lang="pa-IN" dirty="0" smtClean="0"/>
              <a:t>ਆਜ਼ਾਦ ਭਾਰਤ ਦਾ ਸੰਵਿਧਾਨ ਸੰਘੀ ਸਰਕਾਰ ਦੀ ਵਿਵਸਥਾ ਕਰਦਾ ਹੈ। ਫੈਡਰੇਸ਼ਨ ਦੀ ਇੱਕ ਪ੍ਰਮੁੱਖ ਵਿਸ਼ੇਸ਼ਤਾ ਯੂਨੀਅਨ ਅਤੇ ਯੂਨਿਟਾਂ ਵਿਚਕਾਰ ਸ਼ਕਤੀਆਂ ਦੀ ਵੰਡ ਹੈ। ਫੈਡਰੇਸ਼ਨ ਦਾ ਦੂਸਰਾ ਗੁਣ ਸੰਵਿਧਾਨ ਦੀ ਸਰਵਉੱਚਤਾ ਹੈ ਜੋ ਲਿਖਤੀ ਅਤੇ ਸਖ਼ਤ ਦੋਵੇਂ ਤਰ੍ਹਾਂ ਦਾ ਹੈ। ਤੀਜੀ ਵਿਸ਼ੇਸ਼ਤਾ ਸੁਪਰੀਮ ਕੋਰਟ ਦੀ ਸਥਾਪਨਾ ਹੈ ਜੋ ਸੰਵਿਧਾਨ ਦੀ ਵਿਆਖਿਆ ਕਰਦੀ ਹੈ ਅਤੇ ਇਸਦੇ ਸਰਪ੍ਰਸਤ ਵਜੋਂ ਕੰਮ ਕਰਦੀ ਹੈ। ਭਾਰਤੀ ਸੰਵਿਧਾਨ ਵਿੱਚ ਸੰਘੀ ਸਰਕਾਰ ਦੇ ਤਿੰਨੇ ਤੱਤ ਹਨ।</a:t>
            </a:r>
            <a:endParaRPr lang="en-US" dirty="0" smtClean="0"/>
          </a:p>
          <a:p>
            <a:pPr algn="just"/>
            <a:r>
              <a:rPr lang="pa-IN" dirty="0" smtClean="0"/>
              <a:t>ਸੰਵਿਧਾਨ ਸੰਘ ਅਤੇ ਰਾਜਾਂ ਵਿਚਕਾਰ ਸ਼ਕਤੀਆਂ ਦੀ ਸਪੱਸ਼ਟ ਵੰਡ ਕਰਦਾ ਹੈ। ਸੰਵਿਧਾਨ ਦੇ ਦੋ ਭਾਗ, ਭਾਗ XI ਅਤੇ ਭਾਗ XII (ਆਰਟੀਕਲ 245 ਤੋਂ 263) ਨੂੰ ਸੰਘ ਅਤੇ ਰਾਜਾਂ ਵਿਚਕਾਰ ਸਬੰਧਾਂ ਦੀ ਚਰਚਾ ਲਈ ਸਮਰਪਿਤ ਕੀਤਾ ਗਿਆ ਹੈ।</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905000"/>
          </a:xfrm>
        </p:spPr>
        <p:txBody>
          <a:bodyPr>
            <a:normAutofit/>
          </a:bodyPr>
          <a:lstStyle/>
          <a:p>
            <a:pPr algn="ctr"/>
            <a:r>
              <a:rPr lang="en-US" sz="4000" dirty="0" smtClean="0"/>
              <a:t>Relationship between Centre and States</a:t>
            </a:r>
            <a:br>
              <a:rPr lang="en-US" sz="4000" dirty="0" smtClean="0"/>
            </a:br>
            <a:r>
              <a:rPr lang="pa-IN" sz="4000" dirty="0" smtClean="0">
                <a:latin typeface="AnmolLipi" pitchFamily="2" charset="0"/>
              </a:rPr>
              <a:t>ਕੇਂਦਰ ਅਤੇ ਰਾਜ ਸਰਕਾਰਾਂ ਵਿੱਚਕਾਰ ਸਬੰਧ</a:t>
            </a:r>
            <a:endParaRPr lang="en-US" sz="4000" dirty="0"/>
          </a:p>
        </p:txBody>
      </p:sp>
      <p:sp>
        <p:nvSpPr>
          <p:cNvPr id="3" name="Content Placeholder 2"/>
          <p:cNvSpPr>
            <a:spLocks noGrp="1"/>
          </p:cNvSpPr>
          <p:nvPr>
            <p:ph idx="1"/>
          </p:nvPr>
        </p:nvSpPr>
        <p:spPr/>
        <p:txBody>
          <a:bodyPr>
            <a:normAutofit lnSpcReduction="10000"/>
          </a:bodyPr>
          <a:lstStyle/>
          <a:p>
            <a:pPr>
              <a:buNone/>
            </a:pPr>
            <a:r>
              <a:rPr lang="en-US" dirty="0" smtClean="0"/>
              <a:t>The relations between centre and state are divides as: </a:t>
            </a:r>
          </a:p>
          <a:p>
            <a:pPr marL="514350" indent="-514350">
              <a:buAutoNum type="arabicPeriod"/>
            </a:pPr>
            <a:r>
              <a:rPr lang="en-US" dirty="0" smtClean="0"/>
              <a:t>Legislative relations. </a:t>
            </a:r>
          </a:p>
          <a:p>
            <a:pPr marL="514350" indent="-514350">
              <a:buAutoNum type="arabicPeriod"/>
            </a:pPr>
            <a:r>
              <a:rPr lang="en-US" dirty="0" smtClean="0"/>
              <a:t>Administrative relations</a:t>
            </a:r>
          </a:p>
          <a:p>
            <a:pPr marL="514350" indent="-514350">
              <a:buAutoNum type="arabicPeriod"/>
            </a:pPr>
            <a:r>
              <a:rPr lang="en-US" dirty="0" smtClean="0"/>
              <a:t>Financial relations</a:t>
            </a:r>
          </a:p>
          <a:p>
            <a:pPr>
              <a:buNone/>
            </a:pPr>
            <a:endParaRPr lang="en-US" dirty="0" smtClean="0"/>
          </a:p>
          <a:p>
            <a:pPr>
              <a:buNone/>
            </a:pPr>
            <a:r>
              <a:rPr lang="pa-IN" dirty="0" smtClean="0"/>
              <a:t>ਕੇਂਦਰ ਅਤੇ ਰਾਜ ਦੇ ਸਬੰਧ ਇਸ ਤਰ੍ਹਾਂ ਵੰਡੇ ਹੋਏ ਹਨ: </a:t>
            </a:r>
            <a:endParaRPr lang="en-US" dirty="0" smtClean="0"/>
          </a:p>
          <a:p>
            <a:pPr marL="514350" indent="-514350">
              <a:buAutoNum type="arabicPeriod"/>
            </a:pPr>
            <a:r>
              <a:rPr lang="pa-IN" dirty="0" smtClean="0"/>
              <a:t>ਵਿਧਾਨਕ ਸਬੰਧ</a:t>
            </a:r>
            <a:endParaRPr lang="en-US" dirty="0" smtClean="0"/>
          </a:p>
          <a:p>
            <a:pPr marL="514350" indent="-514350">
              <a:buAutoNum type="arabicPeriod"/>
            </a:pPr>
            <a:r>
              <a:rPr lang="pa-IN" dirty="0" smtClean="0"/>
              <a:t>ਪ੍ਰਬੰਧਕੀ ਸਬੰਧ</a:t>
            </a:r>
            <a:endParaRPr lang="en-US" dirty="0" smtClean="0"/>
          </a:p>
          <a:p>
            <a:pPr marL="514350" indent="-514350">
              <a:buAutoNum type="arabicPeriod"/>
            </a:pPr>
            <a:r>
              <a:rPr lang="pa-IN" dirty="0" smtClean="0"/>
              <a:t>ਵਿੱਤੀ ਸਬੰਧ</a:t>
            </a:r>
            <a:br>
              <a:rPr lang="pa-IN"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mtClean="0">
                <a:solidFill>
                  <a:schemeClr val="accent1">
                    <a:lumMod val="75000"/>
                  </a:schemeClr>
                </a:solidFill>
              </a:rPr>
              <a:t>1. Legislative </a:t>
            </a:r>
            <a:r>
              <a:rPr lang="en-US" dirty="0" smtClean="0">
                <a:solidFill>
                  <a:schemeClr val="accent1">
                    <a:lumMod val="75000"/>
                  </a:schemeClr>
                </a:solidFill>
              </a:rPr>
              <a:t>Relations </a:t>
            </a:r>
            <a:br>
              <a:rPr lang="en-US" dirty="0" smtClean="0">
                <a:solidFill>
                  <a:schemeClr val="accent1">
                    <a:lumMod val="75000"/>
                  </a:schemeClr>
                </a:solidFill>
              </a:rPr>
            </a:br>
            <a:r>
              <a:rPr lang="pa-IN" dirty="0" smtClean="0">
                <a:solidFill>
                  <a:schemeClr val="accent1">
                    <a:lumMod val="75000"/>
                  </a:schemeClr>
                </a:solidFill>
                <a:latin typeface="AnmolLipi" pitchFamily="2" charset="0"/>
              </a:rPr>
              <a:t>ਵਿਧਾਨਿਕ ਸਬੰਧ</a:t>
            </a:r>
            <a:endParaRPr lang="en-US" dirty="0">
              <a:solidFill>
                <a:schemeClr val="accent1">
                  <a:lumMod val="75000"/>
                </a:schemeClr>
              </a:solidFill>
            </a:endParaRPr>
          </a:p>
        </p:txBody>
      </p:sp>
      <p:sp>
        <p:nvSpPr>
          <p:cNvPr id="3" name="Content Placeholder 2"/>
          <p:cNvSpPr>
            <a:spLocks noGrp="1"/>
          </p:cNvSpPr>
          <p:nvPr>
            <p:ph idx="1"/>
          </p:nvPr>
        </p:nvSpPr>
        <p:spPr/>
        <p:txBody>
          <a:bodyPr/>
          <a:lstStyle/>
          <a:p>
            <a:pPr algn="just"/>
            <a:r>
              <a:rPr lang="en-US" dirty="0" smtClean="0"/>
              <a:t>The constitution in its part XI lays down the legislative relations between the Union and the States. It effects a division of legislative powers between the two. While doing so it does not follow the American model. In the American federation, the constitution specifies the powers of the federal government and vests the residuary powers with the states. The constitution of India, on the other hand, follows the Canadian model and divides the subjects into three lists, vesting the residuary powers with the centre.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accent1">
                    <a:lumMod val="75000"/>
                  </a:schemeClr>
                </a:solidFill>
              </a:rPr>
              <a:t>Legislative Relations </a:t>
            </a:r>
            <a:br>
              <a:rPr lang="en-US" dirty="0" smtClean="0">
                <a:solidFill>
                  <a:schemeClr val="accent1">
                    <a:lumMod val="75000"/>
                  </a:schemeClr>
                </a:solidFill>
              </a:rPr>
            </a:br>
            <a:r>
              <a:rPr lang="pa-IN" dirty="0" smtClean="0">
                <a:solidFill>
                  <a:schemeClr val="accent1">
                    <a:lumMod val="75000"/>
                  </a:schemeClr>
                </a:solidFill>
                <a:latin typeface="AnmolLipi" pitchFamily="2" charset="0"/>
              </a:rPr>
              <a:t>ਵਿਧਾਨਿਕ ਸਬੰਧ</a:t>
            </a:r>
            <a:endParaRPr lang="en-US" dirty="0">
              <a:solidFill>
                <a:schemeClr val="accent1">
                  <a:lumMod val="75000"/>
                </a:schemeClr>
              </a:solidFill>
            </a:endParaRPr>
          </a:p>
        </p:txBody>
      </p:sp>
      <p:sp>
        <p:nvSpPr>
          <p:cNvPr id="3" name="Content Placeholder 2"/>
          <p:cNvSpPr>
            <a:spLocks noGrp="1"/>
          </p:cNvSpPr>
          <p:nvPr>
            <p:ph idx="1"/>
          </p:nvPr>
        </p:nvSpPr>
        <p:spPr/>
        <p:txBody>
          <a:bodyPr>
            <a:normAutofit/>
          </a:bodyPr>
          <a:lstStyle/>
          <a:p>
            <a:pPr algn="just"/>
            <a:r>
              <a:rPr lang="pa-IN" dirty="0" smtClean="0"/>
              <a:t>ਸੰਵਿਧਾਨ ਆਪਣੇ ਭਾਗ </a:t>
            </a:r>
            <a:r>
              <a:rPr lang="en-US" dirty="0" smtClean="0"/>
              <a:t>XI </a:t>
            </a:r>
            <a:r>
              <a:rPr lang="pa-IN" dirty="0" smtClean="0"/>
              <a:t>ਵਿੱਚ ਸੰਘ ਅਤੇ ਰਾਜਾਂ ਵਿਚਕਾਰ ਵਿਧਾਨਕ ਸਬੰਧਾਂ ਨੂੰ ਦਰਸਾਉਂਦਾ ਹੈ। ਇਹ ਦੋਵਾਂ ਵਿਚਕਾਰ ਵਿਧਾਨਕ ਸ਼ਕਤੀਆਂ ਦੀ ਵੰਡ ਕਰਦਾ ਹੈ। ਅਜਿਹਾ ਕਰਦੇ ਸਮੇਂ ਇਹ ਅਮਰੀਕੀ ਮਾਡਲ ਦੀ ਪਾਲਣਾ ਨਹੀਂ ਕਰਦਾ। ਅਮਰੀਕੀ ਫੈਡਰੇਸ਼ਨ ਵਿੱਚ, ਸੰਵਿਧਾਨ ਫੈਡਰਲ ਸਰਕਾਰ ਦੀਆਂ ਸ਼ਕਤੀਆਂ ਨੂੰ ਨਿਸ਼ਚਿਤ ਕਰਦਾ ਹੈ ਅਤੇ ਰਾਜਾਂ ਨੂੰ ਬਾਕੀ ਸ਼ਕਤੀਆਂ ਪ੍ਰਦਾਨ ਕਰਦਾ ਹੈ। ਦੂਜੇ ਪਾਸੇ, ਭਾਰਤ ਦਾ ਸੰਵਿਧਾਨ, ਕੈਨੇਡੀਅਨ ਮਾਡਲ ਦੀ ਪਾਲਣਾ ਕਰਦਾ ਹੈ ਅਤੇ ਵਿਸ਼ਿਆਂ ਨੂੰ ਤਿੰਨ ਸੂਚੀਆਂ ਵਿੱਚ ਵੰਡਦਾ ਹੈ, ਬਾਕੀ ਸ਼ਕਤੀਆਂ ਕੇਂਦਰ ਨੂੰ ਸੌਂਪਦਾ 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accent1">
                    <a:lumMod val="75000"/>
                  </a:schemeClr>
                </a:solidFill>
              </a:rPr>
              <a:t>Legislative Relations </a:t>
            </a:r>
            <a:br>
              <a:rPr lang="en-US" dirty="0" smtClean="0">
                <a:solidFill>
                  <a:schemeClr val="accent1">
                    <a:lumMod val="75000"/>
                  </a:schemeClr>
                </a:solidFill>
              </a:rPr>
            </a:br>
            <a:r>
              <a:rPr lang="pa-IN" dirty="0" smtClean="0">
                <a:solidFill>
                  <a:schemeClr val="accent1">
                    <a:lumMod val="75000"/>
                  </a:schemeClr>
                </a:solidFill>
                <a:latin typeface="AnmolLipi" pitchFamily="2" charset="0"/>
              </a:rPr>
              <a:t>ਵਿਧਾਨਿਕ ਸਬੰਧ</a:t>
            </a:r>
            <a:endParaRPr lang="en-US" dirty="0">
              <a:solidFill>
                <a:schemeClr val="accent1">
                  <a:lumMod val="75000"/>
                </a:schemeClr>
              </a:solidFill>
            </a:endParaRPr>
          </a:p>
        </p:txBody>
      </p:sp>
      <p:sp>
        <p:nvSpPr>
          <p:cNvPr id="3" name="Content Placeholder 2"/>
          <p:cNvSpPr>
            <a:spLocks noGrp="1"/>
          </p:cNvSpPr>
          <p:nvPr>
            <p:ph idx="1"/>
          </p:nvPr>
        </p:nvSpPr>
        <p:spPr/>
        <p:txBody>
          <a:bodyPr>
            <a:normAutofit fontScale="77500" lnSpcReduction="20000"/>
          </a:bodyPr>
          <a:lstStyle/>
          <a:p>
            <a:pPr marL="514350" indent="-514350" algn="just">
              <a:buAutoNum type="arabicPeriod"/>
            </a:pPr>
            <a:r>
              <a:rPr lang="en-US" b="1" dirty="0" smtClean="0">
                <a:solidFill>
                  <a:srgbClr val="7030A0"/>
                </a:solidFill>
              </a:rPr>
              <a:t>Division of Powers between the Union and States: </a:t>
            </a:r>
            <a:r>
              <a:rPr lang="pa-IN" b="1" dirty="0" smtClean="0">
                <a:solidFill>
                  <a:srgbClr val="7030A0"/>
                </a:solidFill>
                <a:latin typeface="AnmolLipi" pitchFamily="2" charset="0"/>
              </a:rPr>
              <a:t>ਕੇਂਦਰ ਅਤੇ ਰਾਜ ਸਰਕਾਰਾਂ ਵਿੱਚਕਾਰ</a:t>
            </a:r>
            <a:r>
              <a:rPr lang="en-US" b="1" dirty="0" smtClean="0">
                <a:solidFill>
                  <a:srgbClr val="7030A0"/>
                </a:solidFill>
                <a:latin typeface="AnmolLipi" pitchFamily="2" charset="0"/>
              </a:rPr>
              <a:t> </a:t>
            </a:r>
            <a:r>
              <a:rPr lang="pa-IN" b="1" dirty="0" smtClean="0">
                <a:solidFill>
                  <a:srgbClr val="7030A0"/>
                </a:solidFill>
                <a:latin typeface="AnmolLipi" pitchFamily="2" charset="0"/>
              </a:rPr>
              <a:t>ਸ਼ਕਤੀਆਂ ਦੀ ਵੰਡ</a:t>
            </a:r>
            <a:r>
              <a:rPr lang="en-US" b="1" dirty="0" smtClean="0">
                <a:solidFill>
                  <a:srgbClr val="7030A0"/>
                </a:solidFill>
                <a:latin typeface="AnmolLipi" pitchFamily="2" charset="0"/>
              </a:rPr>
              <a:t>:</a:t>
            </a:r>
          </a:p>
          <a:p>
            <a:pPr marL="514350" indent="-514350" algn="just">
              <a:buNone/>
            </a:pPr>
            <a:endParaRPr lang="en-US" b="1" dirty="0" smtClean="0">
              <a:solidFill>
                <a:srgbClr val="7030A0"/>
              </a:solidFill>
              <a:latin typeface="AnmolLipi" pitchFamily="2" charset="0"/>
            </a:endParaRPr>
          </a:p>
          <a:p>
            <a:pPr marL="514350" indent="-514350" algn="just">
              <a:buNone/>
            </a:pPr>
            <a:r>
              <a:rPr lang="en-US" b="1" dirty="0" smtClean="0">
                <a:solidFill>
                  <a:srgbClr val="7030A0"/>
                </a:solidFill>
                <a:latin typeface="AnmolLipi" pitchFamily="2" charset="0"/>
              </a:rPr>
              <a:t>	</a:t>
            </a:r>
            <a:r>
              <a:rPr lang="en-US" dirty="0" smtClean="0">
                <a:latin typeface="+mj-lt"/>
              </a:rPr>
              <a:t>The Indian constitution divides the various subjects into three lists:</a:t>
            </a:r>
          </a:p>
          <a:p>
            <a:pPr marL="514350" indent="-514350" algn="just">
              <a:buAutoNum type="arabicParenR"/>
            </a:pPr>
            <a:r>
              <a:rPr lang="en-US" dirty="0" smtClean="0">
                <a:latin typeface="+mj-lt"/>
              </a:rPr>
              <a:t>The Union List</a:t>
            </a:r>
          </a:p>
          <a:p>
            <a:pPr marL="514350" indent="-514350" algn="just">
              <a:buAutoNum type="arabicParenR"/>
            </a:pPr>
            <a:r>
              <a:rPr lang="en-US" dirty="0" smtClean="0">
                <a:latin typeface="+mj-lt"/>
              </a:rPr>
              <a:t>The State List</a:t>
            </a:r>
          </a:p>
          <a:p>
            <a:pPr marL="514350" indent="-514350" algn="just">
              <a:buAutoNum type="arabicParenR"/>
            </a:pPr>
            <a:r>
              <a:rPr lang="en-US" dirty="0" smtClean="0">
                <a:latin typeface="+mj-lt"/>
              </a:rPr>
              <a:t>The Concurrent List</a:t>
            </a:r>
          </a:p>
          <a:p>
            <a:pPr marL="514350" indent="-514350" algn="just"/>
            <a:r>
              <a:rPr lang="en-US" dirty="0" smtClean="0">
                <a:latin typeface="+mj-lt"/>
              </a:rPr>
              <a:t>The Residuary Powers stand vested in the Centre.</a:t>
            </a:r>
          </a:p>
          <a:p>
            <a:pPr marL="514350" indent="-514350" algn="just">
              <a:buNone/>
            </a:pPr>
            <a:r>
              <a:rPr lang="en-US" dirty="0" smtClean="0">
                <a:latin typeface="+mj-lt"/>
              </a:rPr>
              <a:t> </a:t>
            </a:r>
          </a:p>
          <a:p>
            <a:pPr>
              <a:buNone/>
            </a:pPr>
            <a:r>
              <a:rPr lang="pa-IN" dirty="0" smtClean="0"/>
              <a:t>ਭਾਰਤੀ ਸੰਵਿਧਾਨ ਵੱਖ-ਵੱਖ ਵਿਸ਼ਿਆਂ ਨੂੰ ਤਿੰਨ ਸੂਚੀਆਂ ਵਿੱਚ ਵੰਡਦਾ ਹੈ:</a:t>
            </a:r>
            <a:endParaRPr lang="en-US" dirty="0" smtClean="0"/>
          </a:p>
          <a:p>
            <a:pPr marL="514350" indent="-514350">
              <a:buAutoNum type="alphaLcParenR"/>
            </a:pPr>
            <a:r>
              <a:rPr lang="pa-IN" dirty="0" smtClean="0"/>
              <a:t>ਕੇਂਦਰ ਸੂਚੀ </a:t>
            </a:r>
            <a:endParaRPr lang="en-US" dirty="0" smtClean="0"/>
          </a:p>
          <a:p>
            <a:pPr marL="514350" indent="-514350">
              <a:buAutoNum type="alphaLcParenR"/>
            </a:pPr>
            <a:r>
              <a:rPr lang="pa-IN" dirty="0" smtClean="0"/>
              <a:t>ਰਾਜ ਸੂਚੀ </a:t>
            </a:r>
            <a:endParaRPr lang="en-US" dirty="0" smtClean="0"/>
          </a:p>
          <a:p>
            <a:pPr marL="514350" indent="-514350">
              <a:buAutoNum type="alphaLcParenR"/>
            </a:pPr>
            <a:r>
              <a:rPr lang="pa-IN" dirty="0" smtClean="0"/>
              <a:t>ਸਮਕਾਲੀ ਸੂਚੀ </a:t>
            </a:r>
            <a:endParaRPr lang="en-US" dirty="0" smtClean="0"/>
          </a:p>
          <a:p>
            <a:pPr marL="514350" indent="-514350"/>
            <a:r>
              <a:rPr lang="pa-IN" dirty="0" smtClean="0"/>
              <a:t>ਬਾਕੀ ਸ਼ਕਤੀਆਂ ਕੇਂਦਰ ਕੋਲ ਹੁੰਦੀਆਂ ਹਨ।</a:t>
            </a:r>
            <a:endParaRPr lang="en-US" dirty="0" smtClean="0"/>
          </a:p>
          <a:p>
            <a:pPr marL="514350" indent="-514350" algn="just"/>
            <a:endParaRPr lang="en-US" dirty="0" smtClean="0">
              <a:latin typeface="AnmolLipi" pitchFamily="2" charset="0"/>
            </a:endParaRPr>
          </a:p>
          <a:p>
            <a:pPr>
              <a:buNone/>
            </a:pPr>
            <a:endParaRPr lang="en-US" b="1" dirty="0">
              <a:latin typeface="AnmolLipi" pitchFamily="2"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accent1">
                    <a:lumMod val="75000"/>
                  </a:schemeClr>
                </a:solidFill>
              </a:rPr>
              <a:t>Legislative Relations </a:t>
            </a:r>
            <a:br>
              <a:rPr lang="en-US" dirty="0" smtClean="0">
                <a:solidFill>
                  <a:schemeClr val="accent1">
                    <a:lumMod val="75000"/>
                  </a:schemeClr>
                </a:solidFill>
              </a:rPr>
            </a:br>
            <a:r>
              <a:rPr lang="pa-IN" dirty="0" smtClean="0">
                <a:solidFill>
                  <a:schemeClr val="accent1">
                    <a:lumMod val="75000"/>
                  </a:schemeClr>
                </a:solidFill>
                <a:latin typeface="AnmolLipi" pitchFamily="2" charset="0"/>
              </a:rPr>
              <a:t> ਵਿਧਾਨਿਕ ਸਬੰਧ</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lgn="just">
              <a:buNone/>
            </a:pPr>
            <a:r>
              <a:rPr lang="en-US" b="1" dirty="0" smtClean="0"/>
              <a:t>a)	Union List/</a:t>
            </a:r>
            <a:r>
              <a:rPr lang="pa-IN" b="1" dirty="0" smtClean="0"/>
              <a:t>ਕੇਂਦਰ ਸੂਚੀ</a:t>
            </a:r>
            <a:r>
              <a:rPr lang="en-US" b="1" dirty="0" smtClean="0"/>
              <a:t>:- </a:t>
            </a:r>
            <a:r>
              <a:rPr lang="en-US" dirty="0" smtClean="0"/>
              <a:t>This list is the longest of the three lists. It contains the original 97 subjects on which the Union Parliament alone can pass laws in accordance with the procedure laid down by the constitution. The main subjects of this list are: defense, foreign affairs, currency, war and peace, post and telegraph, atomic energy, banking etc. </a:t>
            </a:r>
          </a:p>
          <a:p>
            <a:pPr marL="514350" indent="-514350" algn="just">
              <a:buNone/>
            </a:pPr>
            <a:r>
              <a:rPr lang="en-US" dirty="0" smtClean="0"/>
              <a:t>	</a:t>
            </a:r>
            <a:r>
              <a:rPr lang="pa-IN" dirty="0" smtClean="0"/>
              <a:t>ਇਹ ਸੂਚੀ ਤਿੰਨ ਸੂਚੀਆਂ ਵਿੱਚੋਂ ਸਭ ਤੋਂ ਲੰਬੀ ਹੈ। ਇਸ ਵਿੱਚ ਮੂਲ 97 ਵਿਸ਼ੇ ਹਨ, ਜਿਨ੍ਹਾਂ 'ਤੇ ਸਿਰਫ਼ ਕੇਂਦਰੀ ਸੰਸਦ ਹੀ ਸੰਵਿਧਾਨ ਦੁਆਰਾ ਨਿਰਧਾਰਤ ਵਿਧੀ ਅਨੁਸਾਰ ਕਾਨੂੰਨ ਪਾਸ ਕਰ ਸਕਦੀ ਹੈ। ਇਸ ਸੂਚੀ ਦੇ ਮੁੱਖ ਵਿਸ਼ੇ ਹਨ: ਰੱਖਿਆ, ਵਿਦੇਸ਼ੀ ਮਾਮਲੇ, ਮੁਦਰਾ, ਯੁੱਧ ਅਤੇ ਸ਼ਾਂਤੀ, ਪੋਸਟ ਅਤੇ ਟੈਲੀਗ੍ਰਾਫ, ਪਰਮਾਣੂ ਊਰਜਾ, ਬੈਂਕਿੰਗ ਆਦਿ।</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accent1">
                    <a:lumMod val="75000"/>
                  </a:schemeClr>
                </a:solidFill>
              </a:rPr>
              <a:t>Legislative Relations </a:t>
            </a:r>
            <a:br>
              <a:rPr lang="en-US" dirty="0" smtClean="0">
                <a:solidFill>
                  <a:schemeClr val="accent1">
                    <a:lumMod val="75000"/>
                  </a:schemeClr>
                </a:solidFill>
              </a:rPr>
            </a:br>
            <a:r>
              <a:rPr lang="pa-IN" dirty="0" smtClean="0">
                <a:solidFill>
                  <a:schemeClr val="accent1">
                    <a:lumMod val="75000"/>
                  </a:schemeClr>
                </a:solidFill>
                <a:latin typeface="AnmolLipi" pitchFamily="2" charset="0"/>
              </a:rPr>
              <a:t> ਵਿਧਾਨਿਕ ਸਬੰਧ</a:t>
            </a:r>
            <a:endParaRPr lang="en-US" dirty="0"/>
          </a:p>
        </p:txBody>
      </p:sp>
      <p:sp>
        <p:nvSpPr>
          <p:cNvPr id="3" name="Content Placeholder 2"/>
          <p:cNvSpPr>
            <a:spLocks noGrp="1"/>
          </p:cNvSpPr>
          <p:nvPr>
            <p:ph idx="1"/>
          </p:nvPr>
        </p:nvSpPr>
        <p:spPr/>
        <p:txBody>
          <a:bodyPr>
            <a:normAutofit fontScale="92500"/>
          </a:bodyPr>
          <a:lstStyle/>
          <a:p>
            <a:pPr algn="just">
              <a:buNone/>
            </a:pPr>
            <a:r>
              <a:rPr lang="en-US" dirty="0" smtClean="0"/>
              <a:t>b) </a:t>
            </a:r>
            <a:r>
              <a:rPr lang="en-US" b="1" dirty="0" smtClean="0"/>
              <a:t>State List/</a:t>
            </a:r>
            <a:r>
              <a:rPr lang="pa-IN" b="1" dirty="0" smtClean="0"/>
              <a:t>ਰਾਜ ਸੂਚੀ</a:t>
            </a:r>
            <a:r>
              <a:rPr lang="en-US" b="1" dirty="0" smtClean="0"/>
              <a:t>:- </a:t>
            </a:r>
            <a:r>
              <a:rPr lang="en-US" dirty="0" smtClean="0"/>
              <a:t>The state list enumerates originally 66 subjects or items on which each state legislature can legislate and such laws operate in the territory of the concerned state. The main subjects of this list are: public order, police, prisons, local government, agriculture, irrigation and canals, health and sanitation etc. </a:t>
            </a:r>
            <a:r>
              <a:rPr lang="en-US" b="1" dirty="0" smtClean="0"/>
              <a:t> </a:t>
            </a:r>
          </a:p>
          <a:p>
            <a:pPr algn="just">
              <a:buNone/>
            </a:pPr>
            <a:r>
              <a:rPr lang="en-US" dirty="0" smtClean="0"/>
              <a:t>	</a:t>
            </a:r>
            <a:r>
              <a:rPr lang="pa-IN" dirty="0" smtClean="0"/>
              <a:t>ਰਾਜ ਸੂਚੀ ਵਿੱਚ ਮੂਲ ਰੂਪ ਵਿੱਚ 66 ਵਿਸ਼ੇ ਹਨ ਜਿਨ੍ਹਾਂ ਉੱਤੇ ਹਰੇਕ ਰਾਜ ਵਿਧਾਨ ਸਭਾ ਕਾਨੂੰਨ ਬਣਾ ਸਕਦੀ ਹੈ ਅਤੇ ਅਜਿਹੇ ਕਾਨੂੰਨ ਸਬੰਧਤ ਰਾਜ ਦੇ ਖੇਤਰ ਵਿੱਚ ਕੰਮ ਕਰਦੇ ਹਨ। ਇਸ ਸੂਚੀ ਦੇ ਮੁੱਖ ਵਿਸ਼ੇ ਹਨ: ਜਨਤਕ ਵਿਵਸਥਾ, ਪੁਲਿਸ, ਜੇਲ੍ਹਾਂ, ਸਥਾਨਕ ਸਰਕਾਰਾਂ, ਖੇਤੀਬਾੜੀ, ਸਿੰਚਾਈ ਅਤੇ ਨਹਿਰਾਂ, ਸਿਹਤ ਅਤੇ ਸੈਨੀਟੇਸ਼ਨ ਆਦਿ।</a:t>
            </a:r>
            <a:endParaRPr 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accent1">
                    <a:lumMod val="75000"/>
                  </a:schemeClr>
                </a:solidFill>
              </a:rPr>
              <a:t>Legislative Relations </a:t>
            </a:r>
            <a:br>
              <a:rPr lang="en-US" dirty="0" smtClean="0">
                <a:solidFill>
                  <a:schemeClr val="accent1">
                    <a:lumMod val="75000"/>
                  </a:schemeClr>
                </a:solidFill>
              </a:rPr>
            </a:br>
            <a:r>
              <a:rPr lang="pa-IN" dirty="0" smtClean="0">
                <a:solidFill>
                  <a:schemeClr val="accent1">
                    <a:lumMod val="75000"/>
                  </a:schemeClr>
                </a:solidFill>
                <a:latin typeface="AnmolLipi" pitchFamily="2" charset="0"/>
              </a:rPr>
              <a:t> ਵਿਧਾਨਿਕ ਸਬੰਧ</a:t>
            </a:r>
            <a:endParaRPr lang="en-US" dirty="0"/>
          </a:p>
        </p:txBody>
      </p:sp>
      <p:sp>
        <p:nvSpPr>
          <p:cNvPr id="3" name="Content Placeholder 2"/>
          <p:cNvSpPr>
            <a:spLocks noGrp="1"/>
          </p:cNvSpPr>
          <p:nvPr>
            <p:ph idx="1"/>
          </p:nvPr>
        </p:nvSpPr>
        <p:spPr/>
        <p:txBody>
          <a:bodyPr>
            <a:normAutofit fontScale="92500"/>
          </a:bodyPr>
          <a:lstStyle/>
          <a:p>
            <a:pPr algn="just">
              <a:buNone/>
            </a:pPr>
            <a:r>
              <a:rPr lang="en-US" dirty="0" smtClean="0"/>
              <a:t>c) </a:t>
            </a:r>
            <a:r>
              <a:rPr lang="en-US" b="1" dirty="0" smtClean="0"/>
              <a:t>Concurrent List/</a:t>
            </a:r>
            <a:r>
              <a:rPr lang="pa-IN" b="1" dirty="0" smtClean="0"/>
              <a:t>ਸਮਕਾਲੀ ਸੂਚੀ</a:t>
            </a:r>
            <a:r>
              <a:rPr lang="en-US" b="1" dirty="0" smtClean="0"/>
              <a:t>:- </a:t>
            </a:r>
            <a:r>
              <a:rPr lang="en-US" dirty="0" smtClean="0"/>
              <a:t>Originally Concurrent List contains 47 subjects and both the Union Parliament and State Legislatures have the power to legislate over the subjects lists in concurrent list. The main subject listed in this list are: criminal law, criminal procedure, marriage and divorce, population control and family planning etc. </a:t>
            </a:r>
          </a:p>
          <a:p>
            <a:pPr algn="just">
              <a:buNone/>
            </a:pPr>
            <a:r>
              <a:rPr lang="en-US" dirty="0" smtClean="0"/>
              <a:t>	</a:t>
            </a:r>
            <a:r>
              <a:rPr lang="pa-IN" dirty="0" smtClean="0"/>
              <a:t>ਮੂਲ ਰੂਪ ਵਿੱਚ ਸਮਵਰਤੀ ਸੂਚੀ ਵਿੱਚ 47 ਵਿਸ਼ੇ ਹਨ ਅਤੇ ਕੇਂਦਰੀ ਸੰਸਦ ਅਤੇ ਰਾਜ ਵਿਧਾਨ ਸਭਾਵਾਂ ਦੋਵਾਂ ਕੋਲ ਸਮਵਰਤੀ ਸੂਚੀ ਵਿੱਚ</a:t>
            </a:r>
            <a:r>
              <a:rPr lang="en-US" dirty="0" err="1" smtClean="0">
                <a:latin typeface="AnmolLipi" pitchFamily="2" charset="0"/>
              </a:rPr>
              <a:t>ly</a:t>
            </a:r>
            <a:r>
              <a:rPr lang="pa-IN" dirty="0" smtClean="0"/>
              <a:t> ਵਿਸ਼ਿਆਂ ਉੱਤੇ ਕਾਨੂੰਨ ਬਣਾਉਣ ਦੀ ਸ਼ਕਤੀ ਹੈ। ਇਸ ਸੂਚੀ ਵਿੱਚ ਸੂਚੀਬੱਧ ਮੁੱਖ ਵਿਸ਼ੇ ਹਨ: ਅਪਰਾਧਿਕ ਕਾਨੂੰਨ, ਅਪਰਾਧਿਕ ਪ੍ਰਕਿਰਿਆ, ਵਿਆਹ ਅਤੇ ਤਲਾਕ, ਆਬਾਦੀ ਕੰਟਰੋਲ ਅਤੇ ਪਰਿਵਾਰ ਨਿਯੋਜਨ ਆਦਿ।</a:t>
            </a:r>
            <a:endParaRPr lang="en-US"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accent1">
                    <a:lumMod val="75000"/>
                  </a:schemeClr>
                </a:solidFill>
              </a:rPr>
              <a:t>Legislative Relations </a:t>
            </a:r>
            <a:br>
              <a:rPr lang="en-US" dirty="0" smtClean="0">
                <a:solidFill>
                  <a:schemeClr val="accent1">
                    <a:lumMod val="75000"/>
                  </a:schemeClr>
                </a:solidFill>
              </a:rPr>
            </a:br>
            <a:r>
              <a:rPr lang="pa-IN" dirty="0" smtClean="0">
                <a:solidFill>
                  <a:schemeClr val="accent1">
                    <a:lumMod val="75000"/>
                  </a:schemeClr>
                </a:solidFill>
                <a:latin typeface="AnmolLipi" pitchFamily="2" charset="0"/>
              </a:rPr>
              <a:t> ਵਿਧਾਨਿਕ ਸਬੰਧ</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b="1" dirty="0" smtClean="0"/>
              <a:t>Residuary Powers/ </a:t>
            </a:r>
            <a:r>
              <a:rPr lang="en-US" b="1" dirty="0" err="1" smtClean="0">
                <a:latin typeface="AnmolLipi" pitchFamily="2" charset="0"/>
              </a:rPr>
              <a:t>bwkI</a:t>
            </a:r>
            <a:r>
              <a:rPr lang="en-US" b="1" dirty="0" smtClean="0">
                <a:latin typeface="AnmolLipi" pitchFamily="2" charset="0"/>
              </a:rPr>
              <a:t> </a:t>
            </a:r>
            <a:r>
              <a:rPr lang="en-US" b="1" dirty="0" err="1" smtClean="0">
                <a:latin typeface="AnmolLipi" pitchFamily="2" charset="0"/>
              </a:rPr>
              <a:t>SkqIAW</a:t>
            </a:r>
            <a:r>
              <a:rPr lang="en-US" b="1" dirty="0" smtClean="0">
                <a:latin typeface="AnmolLipi" pitchFamily="2" charset="0"/>
              </a:rPr>
              <a:t>:- </a:t>
            </a:r>
            <a:r>
              <a:rPr lang="en-US" dirty="0" smtClean="0">
                <a:latin typeface="+mj-lt"/>
              </a:rPr>
              <a:t>The constitution, under Article 248, vests the residuary powers of legislation in the Union. The Centre shall have the power of making any law or imposing a tax on any subject which is not mentioned in any of the three lists. Thus, a vast sphere of authority or power goes to the centre under the grab of residuary powers. </a:t>
            </a:r>
            <a:r>
              <a:rPr lang="en-US" b="1" dirty="0" smtClean="0">
                <a:latin typeface="AnmolLipi" pitchFamily="2" charset="0"/>
              </a:rPr>
              <a:t> </a:t>
            </a:r>
          </a:p>
          <a:p>
            <a:pPr algn="just">
              <a:buNone/>
            </a:pPr>
            <a:r>
              <a:rPr lang="en-US" dirty="0" smtClean="0"/>
              <a:t>	</a:t>
            </a:r>
            <a:r>
              <a:rPr lang="pa-IN" dirty="0" smtClean="0"/>
              <a:t>ਸੰਵਿਧਾਨ, ਆਰਟੀਕਲ 248 ਦੇ ਤਹਿਤ, ਸੰਘ ਨੂੰ ਕਾਨੂੰਨ ਬਣਾਉਣ ਦੀਆਂ ਬਾਕੀ ਸ਼ਕਤੀਆਂ ਪ੍ਰਦਾਨ ਕਰਦਾ ਹੈ। ਕੇਂਦਰ ਕੋਲ ਕੋਈ ਵੀ ਕਾਨੂੰਨ ਬਣਾਉਣ ਜਾਂ ਕਿਸੇ ਵੀ ਵਿਸ਼ੇ 'ਤੇ ਟੈਕਸ ਲਗਾਉਣ ਦੀ ਸ਼ਕਤੀ ਹੋਵੇਗੀ ਜਿਸਦਾ ਜ਼ਿਕਰ ਤਿੰਨਾਂ ਵਿੱਚੋਂ ਕਿਸੇ ਵੀ ਸੂਚੀ ਵਿੱਚ ਨਹੀਂ ਹੈ। ਇਸ ਤਰ੍ਹਾਂ, ਅਧਿਕਾਰਾਂ ਜਾਂ ਸ਼ਕਤੀਆਂ ਦਾ ਇੱਕ ਵਿਸ਼ਾਲ ਖੇਤਰ ਬਚੀਆਂ ਸ਼ਕਤੀਆਂ ਅਧੀਨ ਕੇਂਦਰ ਕੋਲ ਚਲਾ ਜਾਂਦਾ ਹੈ।</a:t>
            </a:r>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accent1">
                    <a:lumMod val="75000"/>
                  </a:schemeClr>
                </a:solidFill>
              </a:rPr>
              <a:t>Legislative Relations </a:t>
            </a:r>
            <a:br>
              <a:rPr lang="en-US" dirty="0" smtClean="0">
                <a:solidFill>
                  <a:schemeClr val="accent1">
                    <a:lumMod val="75000"/>
                  </a:schemeClr>
                </a:solidFill>
              </a:rPr>
            </a:br>
            <a:r>
              <a:rPr lang="pa-IN" dirty="0" smtClean="0">
                <a:solidFill>
                  <a:schemeClr val="accent1">
                    <a:lumMod val="75000"/>
                  </a:schemeClr>
                </a:solidFill>
                <a:latin typeface="AnmolLipi" pitchFamily="2" charset="0"/>
              </a:rPr>
              <a:t> ਵਿਧਾਨਿਕ ਸਬੰਧ</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solidFill>
                  <a:srgbClr val="7030A0"/>
                </a:solidFill>
              </a:rPr>
              <a:t>THE SUPREME POSITION OF THE CENTRE:</a:t>
            </a:r>
          </a:p>
          <a:p>
            <a:pPr>
              <a:buNone/>
            </a:pPr>
            <a:endParaRPr lang="en-US" b="1" dirty="0" smtClean="0">
              <a:solidFill>
                <a:srgbClr val="7030A0"/>
              </a:solidFill>
            </a:endParaRPr>
          </a:p>
          <a:p>
            <a:pPr marL="514350" indent="-514350">
              <a:buAutoNum type="arabicPeriod"/>
            </a:pPr>
            <a:r>
              <a:rPr lang="en-US" b="1" dirty="0" smtClean="0"/>
              <a:t>Union Parliament’s power to make laws on Subjects included in State List:</a:t>
            </a:r>
          </a:p>
          <a:p>
            <a:pPr marL="514350" indent="-514350">
              <a:buNone/>
            </a:pPr>
            <a:r>
              <a:rPr lang="en-US" b="1" dirty="0" smtClean="0"/>
              <a:t>	</a:t>
            </a:r>
            <a:r>
              <a:rPr lang="pa-IN" b="1" dirty="0" smtClean="0"/>
              <a:t>ਰਾਜ ਸੂਚੀ ਵਿੱਚ ਸ਼ਾਮਲ ਵਿਸ਼ਿਆਂ 'ਤੇ ਕਾਨੂੰਨ ਬਣਾਉਣ ਦੀ ਕੇਂਦਰੀ ਸੰਸਦ ਦੀ ਸ਼ਕਤੀ:</a:t>
            </a:r>
            <a:endParaRPr lang="en-US" b="1" dirty="0" smtClean="0"/>
          </a:p>
          <a:p>
            <a:pPr marL="514350" indent="-514350">
              <a:buNone/>
            </a:pPr>
            <a:endParaRPr lang="en-US" b="1" dirty="0" smtClean="0"/>
          </a:p>
          <a:p>
            <a:pPr marL="880110" lvl="1" indent="-514350">
              <a:buAutoNum type="alphaLcParenR"/>
            </a:pPr>
            <a:r>
              <a:rPr lang="en-US" dirty="0" smtClean="0"/>
              <a:t>On the basis of the resolution passed by </a:t>
            </a:r>
            <a:r>
              <a:rPr lang="en-US" dirty="0" err="1" smtClean="0"/>
              <a:t>Rajya</a:t>
            </a:r>
            <a:r>
              <a:rPr lang="en-US" dirty="0" smtClean="0"/>
              <a:t> </a:t>
            </a:r>
            <a:r>
              <a:rPr lang="en-US" dirty="0" err="1" smtClean="0"/>
              <a:t>Sabha</a:t>
            </a:r>
            <a:r>
              <a:rPr lang="en-US" dirty="0" smtClean="0"/>
              <a:t>.</a:t>
            </a:r>
          </a:p>
          <a:p>
            <a:pPr marL="514350" indent="-514350">
              <a:buNone/>
            </a:pPr>
            <a:r>
              <a:rPr lang="en-US" dirty="0" smtClean="0"/>
              <a:t>		</a:t>
            </a:r>
            <a:r>
              <a:rPr lang="pa-IN" dirty="0" smtClean="0"/>
              <a:t>ਰਾਜ ਸਭਾ ਵੱਲੋਂ ਪਾਸ ਕੀਤੇ ਮਤੇ ਦੇ ਆਧਾਰ ’ਤੇ </a:t>
            </a:r>
            <a:endParaRPr lang="en-US" dirty="0" smtClean="0"/>
          </a:p>
          <a:p>
            <a:pPr marL="514350" indent="-514350">
              <a:buNone/>
            </a:pPr>
            <a:r>
              <a:rPr lang="en-US" dirty="0" smtClean="0"/>
              <a:t>		- Article 249 		</a:t>
            </a:r>
            <a:r>
              <a:rPr lang="pa-IN" dirty="0" smtClean="0"/>
              <a:t>ਧਾਰਾ 249 </a:t>
            </a:r>
            <a:endParaRPr lang="en-US" dirty="0" smtClean="0"/>
          </a:p>
          <a:p>
            <a:pPr marL="514350" indent="-514350">
              <a:buNone/>
            </a:pPr>
            <a:r>
              <a:rPr lang="en-US" dirty="0" smtClean="0"/>
              <a:t>		-  by 2/3</a:t>
            </a:r>
            <a:r>
              <a:rPr lang="en-US" baseline="30000" dirty="0" smtClean="0"/>
              <a:t>rd</a:t>
            </a:r>
            <a:r>
              <a:rPr lang="en-US" dirty="0" smtClean="0"/>
              <a:t> majority 	</a:t>
            </a:r>
            <a:r>
              <a:rPr lang="pa-IN" dirty="0" smtClean="0"/>
              <a:t>2/3 ਬਹੁਮਤ ਦੁਆਰਾ</a:t>
            </a:r>
            <a:endParaRPr lang="en-US" dirty="0" smtClean="0"/>
          </a:p>
          <a:p>
            <a:pPr marL="880110" lvl="1" indent="-514350">
              <a:buAutoNum type="alphaLcParenR" startAt="2"/>
            </a:pPr>
            <a:r>
              <a:rPr lang="en-US" dirty="0" smtClean="0"/>
              <a:t>Central Legislation on the request of two or more state legislatures.</a:t>
            </a:r>
          </a:p>
          <a:p>
            <a:pPr marL="514350" indent="-514350">
              <a:buNone/>
            </a:pPr>
            <a:r>
              <a:rPr lang="en-US" dirty="0" smtClean="0"/>
              <a:t>		</a:t>
            </a:r>
            <a:r>
              <a:rPr lang="pa-IN" dirty="0" smtClean="0"/>
              <a:t>ਦੋ ਜਾਂ ਦੋ ਤੋਂ ਵੱਧ ਰਾਜ ਵਿਧਾਨ ਸਭਾਵਾਂ ਦੀ ਬੇਨਤੀ 'ਤੇ</a:t>
            </a:r>
            <a:endParaRPr lang="en-US" dirty="0" smtClean="0"/>
          </a:p>
          <a:p>
            <a:pPr marL="880110" lvl="1" indent="-514350">
              <a:buAutoNum type="alphaLcParenR" startAt="3"/>
            </a:pPr>
            <a:r>
              <a:rPr lang="en-US" dirty="0" smtClean="0"/>
              <a:t>For the enforcement of international treaties and agreements</a:t>
            </a:r>
          </a:p>
          <a:p>
            <a:pPr marL="514350" indent="-514350">
              <a:buNone/>
            </a:pPr>
            <a:r>
              <a:rPr lang="en-US" dirty="0" smtClean="0"/>
              <a:t>		</a:t>
            </a:r>
            <a:r>
              <a:rPr lang="pa-IN" dirty="0" smtClean="0"/>
              <a:t>ਅੰਤਰਰਾਸ਼ਟਰੀ ਸੰਧੀਆਂ ਅਤੇ ਨੂੰ ਲਾਗੂ ਕਰਨ ਲਈ</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880110" lvl="1" indent="-514350" algn="just">
              <a:buAutoNum type="alphaLcParenR" startAt="4"/>
            </a:pPr>
            <a:r>
              <a:rPr lang="en-US" dirty="0" smtClean="0"/>
              <a:t>Reservation of certain State Bills for Presidential Assent</a:t>
            </a:r>
          </a:p>
          <a:p>
            <a:pPr marL="514350" indent="-514350" algn="just">
              <a:buNone/>
            </a:pPr>
            <a:r>
              <a:rPr lang="en-US" dirty="0" smtClean="0"/>
              <a:t>		</a:t>
            </a:r>
            <a:r>
              <a:rPr lang="pa-IN" dirty="0" smtClean="0"/>
              <a:t>ਰਾਸ਼ਟਰਪਤੀ ਦੀ ਸਹਿਮਤੀ ਲਈ ਕੁਝ ਰਾਜ ਬਿੱਲਾਂ ਦਾ ਰਾਖਵਾਂਕਰਨ</a:t>
            </a:r>
            <a:endParaRPr lang="en-US" dirty="0" smtClean="0"/>
          </a:p>
          <a:p>
            <a:pPr marL="880110" lvl="1" indent="-514350" algn="just">
              <a:buAutoNum type="alphaLcParenR" startAt="5"/>
            </a:pPr>
            <a:r>
              <a:rPr lang="en-US" dirty="0" smtClean="0"/>
              <a:t>Introduction of some State Bills with prior Presidential Permission</a:t>
            </a:r>
          </a:p>
          <a:p>
            <a:pPr marL="514350" indent="-514350" algn="just">
              <a:buNone/>
            </a:pPr>
            <a:r>
              <a:rPr lang="en-US" dirty="0" smtClean="0"/>
              <a:t>	</a:t>
            </a:r>
            <a:r>
              <a:rPr lang="pa-IN" dirty="0" smtClean="0"/>
              <a:t> </a:t>
            </a:r>
            <a:r>
              <a:rPr lang="en-US" dirty="0" smtClean="0"/>
              <a:t>	</a:t>
            </a:r>
            <a:r>
              <a:rPr lang="pa-IN" dirty="0" smtClean="0"/>
              <a:t>ਕੁਝ ਰਾਜ ਬਿੱਲਾਂ ਨੂੰ </a:t>
            </a:r>
            <a:r>
              <a:rPr lang="pa-IN" dirty="0" smtClean="0">
                <a:latin typeface="AnmolLipi" pitchFamily="2" charset="0"/>
              </a:rPr>
              <a:t>ਪੇਸ਼ ਕਰਨ ਲਈ </a:t>
            </a:r>
            <a:r>
              <a:rPr lang="pa-IN" dirty="0" smtClean="0"/>
              <a:t>ਰਾਸ਼ਟਰਪਤੀ ਦੀ ਅਗੇਤੀ </a:t>
            </a:r>
            <a:r>
              <a:rPr lang="en-US" dirty="0" smtClean="0"/>
              <a:t>	</a:t>
            </a:r>
            <a:r>
              <a:rPr lang="pa-IN" dirty="0" smtClean="0"/>
              <a:t>ਇਜਾਜ਼ਤ</a:t>
            </a:r>
            <a:endParaRPr lang="en-US" dirty="0" smtClean="0"/>
          </a:p>
          <a:p>
            <a:pPr marL="880110" lvl="1" indent="-514350" algn="just">
              <a:buAutoNum type="alphaLcParenR" startAt="6"/>
            </a:pPr>
            <a:r>
              <a:rPr lang="en-US" dirty="0" smtClean="0"/>
              <a:t>Supremacy of Union Parliament during National Emergency</a:t>
            </a:r>
          </a:p>
          <a:p>
            <a:pPr marL="514350" indent="-514350" algn="just">
              <a:buNone/>
            </a:pPr>
            <a:r>
              <a:rPr lang="en-US" dirty="0" smtClean="0"/>
              <a:t>	</a:t>
            </a:r>
            <a:r>
              <a:rPr lang="pa-IN" dirty="0" smtClean="0"/>
              <a:t> </a:t>
            </a:r>
            <a:r>
              <a:rPr lang="en-US" dirty="0" smtClean="0"/>
              <a:t>	</a:t>
            </a:r>
            <a:r>
              <a:rPr lang="pa-IN" dirty="0" smtClean="0"/>
              <a:t>ਰਾਸ਼ਟਰੀ ਐਮਰਜੈਂਸੀ ਦੌਰਾਨ ਕੇਂਦਰੀ ਸੰਸਦ ਦੀ ਸਰਵਉੱਚਤਾ</a:t>
            </a:r>
            <a:endParaRPr lang="en-US" dirty="0" smtClean="0"/>
          </a:p>
          <a:p>
            <a:pPr marL="880110" lvl="1" indent="-514350" algn="just">
              <a:buAutoNum type="alphaLcParenR" startAt="7"/>
            </a:pPr>
            <a:r>
              <a:rPr lang="en-US" dirty="0" smtClean="0"/>
              <a:t>Central Legislation during Constitutional/State Emergency</a:t>
            </a:r>
          </a:p>
          <a:p>
            <a:pPr marL="514350" indent="-514350" algn="just">
              <a:buNone/>
            </a:pPr>
            <a:r>
              <a:rPr lang="en-US" dirty="0" smtClean="0"/>
              <a:t>		</a:t>
            </a:r>
            <a:r>
              <a:rPr lang="pa-IN" dirty="0" smtClean="0"/>
              <a:t> ਸੰਵਿਧਾਨਕ/ਰਾਜ ਦੀ ਐਮਰਜੈਂਸੀ ਦੌਰਾਨ ਕੇਂਦਰੀ ਵਿਧਾਨ</a:t>
            </a:r>
            <a:endParaRPr lang="en-US" dirty="0" smtClean="0"/>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2. </a:t>
            </a:r>
            <a:r>
              <a:rPr lang="en-US" b="1" dirty="0" smtClean="0"/>
              <a:t>Supremacy of Union Parliament over Concurrent List:</a:t>
            </a:r>
          </a:p>
          <a:p>
            <a:pPr>
              <a:buNone/>
            </a:pPr>
            <a:r>
              <a:rPr lang="en-US" b="1" dirty="0" smtClean="0"/>
              <a:t>	</a:t>
            </a:r>
            <a:r>
              <a:rPr lang="pa-IN" dirty="0" smtClean="0"/>
              <a:t> </a:t>
            </a:r>
            <a:r>
              <a:rPr lang="pa-IN" b="1" dirty="0" smtClean="0"/>
              <a:t>ਸਮਵਰਤੀ ਸੂਚੀ ਉੱਤੇ ਕੇਂਦਰੀ ਸੰਸਦ ਦੀ ਸਰਵਉੱਚਤਾ:</a:t>
            </a:r>
            <a:endParaRPr lang="en-US" b="1" dirty="0" smtClean="0"/>
          </a:p>
          <a:p>
            <a:pPr algn="just">
              <a:buNone/>
            </a:pPr>
            <a:r>
              <a:rPr lang="en-US" b="1" dirty="0" smtClean="0"/>
              <a:t>	</a:t>
            </a:r>
            <a:r>
              <a:rPr lang="en-US" dirty="0" smtClean="0"/>
              <a:t>The Union Parliament and each state legislature can enact laws over the subjects of the concurrent list. However, in case of any conflict between a union law and a state law over a particular concurrent subject, the former gets primacy over the latter.  </a:t>
            </a:r>
          </a:p>
          <a:p>
            <a:pPr algn="just">
              <a:buNone/>
            </a:pPr>
            <a:r>
              <a:rPr lang="en-US" b="1" dirty="0" smtClean="0"/>
              <a:t>	</a:t>
            </a:r>
            <a:r>
              <a:rPr lang="pa-IN" dirty="0" smtClean="0"/>
              <a:t>ਕੇਂਦਰੀ ਸੰਸਦ ਅਤੇ ਹਰੇਕ ਰਾਜ ਵਿਧਾਨ ਸਭਾ ਸਮਕਾਲੀ ਸੂਚੀ ਦੇ ਵਿਸ਼ਿਆਂ 'ਤੇ ਕਾਨੂੰਨ ਬਣਾ ਸਕਦੀ ਹੈ। ਹਾਲਾਂਕਿ, ਕਿਸੇ ਵਿਸ਼ੇਸ਼ ਸਮਕਾਲੀ ਵਿਸ਼ੇ 'ਤੇ ਸੰਘ ਦੇ ਕਾਨੂੰਨ ਅਤੇ ਰਾਜ ਦੇ ਕਾਨੂੰਨ ਵਿਚਕਾਰ ਕਿਸੇ ਵੀ ਟਕਰਾਅ ਦੀ ਸਥਿਤੀ ਵਿੱਚ, ਕੇਂਦਰੀ ਸੰਸਦ ਰਾਜ ਵਿਧਾਨ ਸਭਾ ਉੱਤੇ ਪ੍ਰਮੁੱਖਤਾ ਪ੍ਰਾਪਤ ਹੁੰਦੀ ਹੈ।</a:t>
            </a:r>
            <a:endParaRPr lang="en-US"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3. </a:t>
            </a:r>
            <a:r>
              <a:rPr lang="en-US" b="1" dirty="0" smtClean="0"/>
              <a:t>Parliament’s power to abolish State Legislative Councils:</a:t>
            </a:r>
          </a:p>
          <a:p>
            <a:pPr>
              <a:buNone/>
            </a:pPr>
            <a:r>
              <a:rPr lang="en-US" b="1" dirty="0" smtClean="0"/>
              <a:t>	</a:t>
            </a:r>
            <a:r>
              <a:rPr lang="pa-IN" dirty="0" smtClean="0"/>
              <a:t> </a:t>
            </a:r>
            <a:r>
              <a:rPr lang="pa-IN" b="1" dirty="0" smtClean="0"/>
              <a:t>ਰਾਜ ਵਿਧਾਨ ਪ੍ਰੀਸ਼ਦਾਂ ਨੂੰ ਖਤਮ ਕਰਨ ਦੀ ਸੰਸਦ ਦੀ ਸ਼ਕਤੀ:</a:t>
            </a:r>
            <a:endParaRPr lang="en-US" b="1" dirty="0" smtClean="0"/>
          </a:p>
          <a:p>
            <a:pPr algn="just">
              <a:buNone/>
            </a:pPr>
            <a:r>
              <a:rPr lang="en-US" b="1" dirty="0" smtClean="0"/>
              <a:t>	</a:t>
            </a:r>
            <a:r>
              <a:rPr lang="en-US" dirty="0" smtClean="0"/>
              <a:t>Under Article 169 the Union Parliament can abolish or re-establish the State Council on the recommendations of the State legislative assembly. </a:t>
            </a:r>
            <a:endParaRPr lang="en-US" b="1" dirty="0" smtClean="0"/>
          </a:p>
          <a:p>
            <a:pPr algn="just">
              <a:buNone/>
            </a:pPr>
            <a:r>
              <a:rPr lang="en-US" dirty="0" smtClean="0"/>
              <a:t>	</a:t>
            </a:r>
            <a:r>
              <a:rPr lang="pa-IN" dirty="0" smtClean="0"/>
              <a:t>ਆਰਟੀਕਲ 169 ਦੇ ਤਹਿਤ ਕੇਂਦਰੀ ਸੰਸਦ ਰਾਜ ਵਿਧਾਨ ਸਭਾ ਦੀਆਂ ਸਿਫ਼ਾਰਸ਼ਾਂ 'ਤੇ ਰਾਜ ਪ੍ਰੀਸ਼ਦ ਨੂੰ ਖ਼ਤਮ ਜਾਂ ਮੁੜ ਸਥਾਪਿਤ ਕਰ ਸਕਦੀ ਹੈ।</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buNone/>
            </a:pPr>
            <a:r>
              <a:rPr lang="en-US" b="1" dirty="0" smtClean="0"/>
              <a:t>4. Parliament’s power to change the boundaries of the States:</a:t>
            </a:r>
          </a:p>
          <a:p>
            <a:pPr>
              <a:buNone/>
            </a:pPr>
            <a:r>
              <a:rPr lang="en-US" b="1" dirty="0" smtClean="0"/>
              <a:t>	</a:t>
            </a:r>
            <a:r>
              <a:rPr lang="pa-IN" dirty="0" smtClean="0"/>
              <a:t> </a:t>
            </a:r>
            <a:r>
              <a:rPr lang="pa-IN" b="1" dirty="0" smtClean="0"/>
              <a:t>ਰਾਜਾਂ ਦੀਆਂ ਹੱਦਾਂ ਨੂੰ ਬਦਲਣ ਲਈ ਸੰਸਦ ਦੀ ਸ਼ਕਤੀ: </a:t>
            </a:r>
            <a:endParaRPr lang="en-US" b="1" dirty="0" smtClean="0"/>
          </a:p>
          <a:p>
            <a:pPr algn="just">
              <a:buNone/>
            </a:pPr>
            <a:r>
              <a:rPr lang="en-US" b="1" dirty="0" smtClean="0"/>
              <a:t>	</a:t>
            </a:r>
            <a:r>
              <a:rPr lang="en-US" dirty="0" smtClean="0"/>
              <a:t>This has a bearing upon the legislative power of a state legislature, as the laws of a state legislature have jurisdiction only over the territory of the state. Thus, the Parliament’s power to recognize the State also involves the power to determine the area of action at the disposal of state government. </a:t>
            </a:r>
          </a:p>
          <a:p>
            <a:pPr algn="just">
              <a:buNone/>
            </a:pPr>
            <a:endParaRPr lang="en-US" dirty="0" smtClean="0"/>
          </a:p>
          <a:p>
            <a:pPr algn="just">
              <a:buNone/>
            </a:pPr>
            <a:r>
              <a:rPr lang="en-US" b="1" dirty="0" smtClean="0"/>
              <a:t>	</a:t>
            </a:r>
            <a:r>
              <a:rPr lang="pa-IN" dirty="0" smtClean="0"/>
              <a:t>ਇਸਦਾ ਰਾਜ ਵਿਧਾਨ ਸਭਾ ਦੀ ਵਿਧਾਨਕ ਸ਼ਕਤੀ ਉੱਤੇ ਅਸਰ ਪੈਂਦਾ ਹੈ, ਕਿਉਂਕਿ ਇੱਕ ਰਾਜ ਵਿਧਾਨ ਸਭਾ ਦੇ ਕਾਨੂੰਨਾਂ ਦਾ ਅਧਿਕਾਰ ਖੇਤਰ ਸਿਰਫ ਰਾਜ ਦੇ ਖੇਤਰ ਉੱਤੇ ਹੁੰਦਾ ਹੈ।</a:t>
            </a:r>
            <a:r>
              <a:rPr lang="en-US" dirty="0" smtClean="0"/>
              <a:t> </a:t>
            </a:r>
            <a:r>
              <a:rPr lang="pa-IN" dirty="0" smtClean="0"/>
              <a:t>ਇਸ ਤਰ੍ਹਾਂ, ਰਾਜ ਨੂੰ ਮਾਨਤਾ ਦੇਣ ਦੀ ਸੰਸਦ ਦੀ ਸ਼ਕਤੀ ਵਿੱਚ ਰਾਜ ਸਰਕਾਰ ਦੇ ਨਿਪਟਾਰੇ ਵਿੱਚ ਕਾਰਵਾਈ ਦੇ ਖੇਤਰ ਨੂੰ ਨਿਰਧਾਰਤ ਕਰਨ ਦੀ ਸ਼ਕਤੀ ਵੀ ਸ਼ਾਮਲ ਹੁੰਦੀ ਹੈ।</a:t>
            </a:r>
            <a:endParaRPr lang="en-US"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118</TotalTime>
  <Words>788</Words>
  <Application>Microsoft Office PowerPoint</Application>
  <PresentationFormat>On-screen Show (4:3)</PresentationFormat>
  <Paragraphs>87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Relationship Between Centre and State Government ਕੇਂਦਰ ਅਤੇ ਰਾਜ ਸਰਕਾਰਾਂ ਵਿੱਚਕਾਰ ਸਬੰਧ  Part - 1</vt:lpstr>
      <vt:lpstr>Introduction</vt:lpstr>
      <vt:lpstr>ਭੂਮਿਕਾ</vt:lpstr>
      <vt:lpstr>Relationship between Centre and States ਕੇਂਦਰ ਅਤੇ ਰਾਜ ਸਰਕਾਰਾਂ ਵਿੱਚਕਾਰ ਸਬੰਧ</vt:lpstr>
      <vt:lpstr>1. Legislative Relations  ਵਿਧਾਨਿਕ ਸਬੰਧ</vt:lpstr>
      <vt:lpstr>Legislative Relations  ਵਿਧਾਨਿਕ ਸਬੰਧ</vt:lpstr>
      <vt:lpstr>Legislative Relations  ਵਿਧਾਨਿਕ ਸਬੰਧ</vt:lpstr>
      <vt:lpstr>Legislative Relations   ਵਿਧਾਨਿਕ ਸਬੰਧ</vt:lpstr>
      <vt:lpstr>Legislative Relations   ਵਿਧਾਨਿਕ ਸਬੰਧ</vt:lpstr>
      <vt:lpstr>Legislative Relations   ਵਿਧਾਨਿਕ ਸਬੰਧ</vt:lpstr>
      <vt:lpstr>Legislative Relations   ਵਿਧਾਨਿਕ ਸਬੰਧ</vt:lpstr>
      <vt:lpstr>Legislative Relations   ਵਿਧਾਨਿਕ ਸਬੰਧ</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 Between Centre and State Government kyNdr Aqy rwj srkwr iv`ckwr sbMD</dc:title>
  <dc:creator>Acer</dc:creator>
  <cp:lastModifiedBy>Acer</cp:lastModifiedBy>
  <cp:revision>15</cp:revision>
  <dcterms:created xsi:type="dcterms:W3CDTF">2023-01-21T12:58:57Z</dcterms:created>
  <dcterms:modified xsi:type="dcterms:W3CDTF">2023-01-22T13:41:14Z</dcterms:modified>
</cp:coreProperties>
</file>